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lice" pitchFamily="2" charset="77"/>
      <p:regular r:id="rId14"/>
    </p:embeddedFont>
    <p:embeddedFont>
      <p:font typeface="Cormorant Garamond Bold" pitchFamily="2" charset="77"/>
      <p:regular r:id="rId15"/>
      <p:bold r:id="rId16"/>
    </p:embeddedFont>
    <p:embeddedFont>
      <p:font typeface="Cormorant Garamond Bold Italics" pitchFamily="2" charset="77"/>
      <p:regular r:id="rId17"/>
      <p:bold r:id="rId18"/>
      <p:italic r:id="rId19"/>
      <p:boldItalic r:id="rId20"/>
    </p:embeddedFont>
    <p:embeddedFont>
      <p:font typeface="Quicksand" pitchFamily="2" charset="77"/>
      <p:regular r:id="rId21"/>
    </p:embeddedFont>
    <p:embeddedFont>
      <p:font typeface="Quicksand Bold" pitchFamily="2" charset="77"/>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4E7383"/>
            </a:solidFill>
            <a:ln cap="sq">
              <a:noFill/>
              <a:prstDash val="solid"/>
              <a:miter/>
            </a:ln>
          </p:spPr>
          <p:txBody>
            <a:bodyPr/>
            <a:lstStyle/>
            <a:p>
              <a:endParaRPr lang="en-US"/>
            </a:p>
          </p:txBody>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grpSp>
        <p:nvGrpSpPr>
          <p:cNvPr id="5" name="Group 5"/>
          <p:cNvGrpSpPr>
            <a:grpSpLocks noChangeAspect="1"/>
          </p:cNvGrpSpPr>
          <p:nvPr/>
        </p:nvGrpSpPr>
        <p:grpSpPr>
          <a:xfrm>
            <a:off x="9790083" y="1311549"/>
            <a:ext cx="6998751" cy="7663902"/>
            <a:chOff x="0" y="0"/>
            <a:chExt cx="5759450" cy="6306820"/>
          </a:xfrm>
        </p:grpSpPr>
        <p:sp>
          <p:nvSpPr>
            <p:cNvPr id="6" name="Freeform 6"/>
            <p:cNvSpPr/>
            <p:nvPr/>
          </p:nvSpPr>
          <p:spPr>
            <a:xfrm>
              <a:off x="0" y="-109220"/>
              <a:ext cx="5759450" cy="6416040"/>
            </a:xfrm>
            <a:custGeom>
              <a:avLst/>
              <a:gdLst/>
              <a:ahLst/>
              <a:cxnLst/>
              <a:rect l="l" t="t" r="r" b="b"/>
              <a:pathLst>
                <a:path w="5759450" h="6416040">
                  <a:moveTo>
                    <a:pt x="3689350" y="2145030"/>
                  </a:moveTo>
                  <a:lnTo>
                    <a:pt x="5759450" y="1197610"/>
                  </a:lnTo>
                  <a:lnTo>
                    <a:pt x="5759450" y="2886710"/>
                  </a:lnTo>
                  <a:lnTo>
                    <a:pt x="4556760" y="3754120"/>
                  </a:lnTo>
                  <a:cubicBezTo>
                    <a:pt x="4946650" y="3728720"/>
                    <a:pt x="5336540" y="3740150"/>
                    <a:pt x="5723890" y="3787140"/>
                  </a:cubicBezTo>
                  <a:lnTo>
                    <a:pt x="5585460" y="5309870"/>
                  </a:lnTo>
                  <a:cubicBezTo>
                    <a:pt x="3920490" y="5110480"/>
                    <a:pt x="871220" y="6416040"/>
                    <a:pt x="871220" y="6416040"/>
                  </a:cubicBezTo>
                  <a:lnTo>
                    <a:pt x="871220" y="5125720"/>
                  </a:lnTo>
                  <a:lnTo>
                    <a:pt x="833120" y="5143500"/>
                  </a:lnTo>
                  <a:cubicBezTo>
                    <a:pt x="538480" y="5278120"/>
                    <a:pt x="189230" y="5148580"/>
                    <a:pt x="54610" y="4852670"/>
                  </a:cubicBezTo>
                  <a:cubicBezTo>
                    <a:pt x="17780" y="4776470"/>
                    <a:pt x="0" y="4692650"/>
                    <a:pt x="0" y="4607560"/>
                  </a:cubicBezTo>
                  <a:lnTo>
                    <a:pt x="0" y="4607560"/>
                  </a:lnTo>
                  <a:cubicBezTo>
                    <a:pt x="0" y="4114800"/>
                    <a:pt x="207010" y="3644900"/>
                    <a:pt x="570230" y="3310890"/>
                  </a:cubicBezTo>
                  <a:lnTo>
                    <a:pt x="1681480" y="2293620"/>
                  </a:lnTo>
                  <a:cubicBezTo>
                    <a:pt x="1130300" y="2419350"/>
                    <a:pt x="563880" y="2466340"/>
                    <a:pt x="0" y="2437130"/>
                  </a:cubicBezTo>
                  <a:lnTo>
                    <a:pt x="0" y="1084580"/>
                  </a:lnTo>
                  <a:cubicBezTo>
                    <a:pt x="1257300" y="1145540"/>
                    <a:pt x="2424430" y="811530"/>
                    <a:pt x="3529330" y="203200"/>
                  </a:cubicBezTo>
                  <a:cubicBezTo>
                    <a:pt x="3896360" y="0"/>
                    <a:pt x="4358640" y="133350"/>
                    <a:pt x="4561840" y="500380"/>
                  </a:cubicBezTo>
                  <a:cubicBezTo>
                    <a:pt x="4624070" y="613410"/>
                    <a:pt x="4657090" y="739140"/>
                    <a:pt x="4657090" y="867410"/>
                  </a:cubicBezTo>
                  <a:lnTo>
                    <a:pt x="4657090" y="923290"/>
                  </a:lnTo>
                  <a:cubicBezTo>
                    <a:pt x="4657090" y="1136650"/>
                    <a:pt x="4568190" y="1339850"/>
                    <a:pt x="4410710" y="1483360"/>
                  </a:cubicBezTo>
                  <a:cubicBezTo>
                    <a:pt x="4122420" y="1747520"/>
                    <a:pt x="3689350" y="2145030"/>
                    <a:pt x="3689350" y="2145030"/>
                  </a:cubicBezTo>
                  <a:close/>
                </a:path>
              </a:pathLst>
            </a:custGeom>
            <a:blipFill>
              <a:blip r:embed="rId2"/>
              <a:stretch>
                <a:fillRect l="-52299" r="-12087"/>
              </a:stretch>
            </a:blipFill>
          </p:spPr>
          <p:txBody>
            <a:bodyPr/>
            <a:lstStyle/>
            <a:p>
              <a:endParaRPr lang="en-US"/>
            </a:p>
          </p:txBody>
        </p:sp>
      </p:grpSp>
      <p:sp>
        <p:nvSpPr>
          <p:cNvPr id="7" name="Freeform 7"/>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2686236" y="3036833"/>
            <a:ext cx="7614655" cy="3305532"/>
          </a:xfrm>
          <a:prstGeom prst="rect">
            <a:avLst/>
          </a:prstGeom>
        </p:spPr>
        <p:txBody>
          <a:bodyPr lIns="0" tIns="0" rIns="0" bIns="0" rtlCol="0" anchor="t">
            <a:spAutoFit/>
          </a:bodyPr>
          <a:lstStyle/>
          <a:p>
            <a:pPr algn="l">
              <a:lnSpc>
                <a:spcPts val="12850"/>
              </a:lnSpc>
            </a:pPr>
            <a:r>
              <a:rPr lang="en-US" sz="11898" b="1" i="1">
                <a:solidFill>
                  <a:srgbClr val="0F4662"/>
                </a:solidFill>
                <a:latin typeface="Cormorant Garamond Bold Italics"/>
                <a:ea typeface="Cormorant Garamond Bold Italics"/>
                <a:cs typeface="Cormorant Garamond Bold Italics"/>
                <a:sym typeface="Cormorant Garamond Bold Italics"/>
              </a:rPr>
              <a:t>Adidas Sales Analysis </a:t>
            </a:r>
          </a:p>
        </p:txBody>
      </p:sp>
      <p:sp>
        <p:nvSpPr>
          <p:cNvPr id="10" name="TextBox 10"/>
          <p:cNvSpPr txBox="1"/>
          <p:nvPr/>
        </p:nvSpPr>
        <p:spPr>
          <a:xfrm>
            <a:off x="2686236" y="6540544"/>
            <a:ext cx="4765598" cy="1659878"/>
          </a:xfrm>
          <a:prstGeom prst="rect">
            <a:avLst/>
          </a:prstGeom>
        </p:spPr>
        <p:txBody>
          <a:bodyPr lIns="0" tIns="0" rIns="0" bIns="0" rtlCol="0" anchor="t">
            <a:spAutoFit/>
          </a:bodyPr>
          <a:lstStyle/>
          <a:p>
            <a:pPr algn="l">
              <a:lnSpc>
                <a:spcPts val="3316"/>
              </a:lnSpc>
            </a:pPr>
            <a:r>
              <a:rPr lang="en-US" sz="2368" dirty="0">
                <a:solidFill>
                  <a:srgbClr val="0F4662"/>
                </a:solidFill>
                <a:latin typeface="Quicksand"/>
                <a:ea typeface="Quicksand"/>
                <a:cs typeface="Quicksand"/>
                <a:sym typeface="Quicksand"/>
              </a:rPr>
              <a:t>By:</a:t>
            </a:r>
          </a:p>
          <a:p>
            <a:pPr algn="l">
              <a:lnSpc>
                <a:spcPts val="3316"/>
              </a:lnSpc>
            </a:pPr>
            <a:r>
              <a:rPr lang="en-US" sz="2368" dirty="0">
                <a:solidFill>
                  <a:srgbClr val="0F4662"/>
                </a:solidFill>
                <a:latin typeface="Quicksand"/>
                <a:ea typeface="Quicksand"/>
                <a:cs typeface="Quicksand"/>
                <a:sym typeface="Quicksand"/>
              </a:rPr>
              <a:t>Hrithik Ahuja</a:t>
            </a:r>
          </a:p>
          <a:p>
            <a:pPr algn="l">
              <a:lnSpc>
                <a:spcPts val="3316"/>
              </a:lnSpc>
              <a:spcBef>
                <a:spcPct val="0"/>
              </a:spcBef>
            </a:pPr>
            <a:endParaRPr lang="en-US" sz="2368" dirty="0">
              <a:solidFill>
                <a:srgbClr val="0F4662"/>
              </a:solidFill>
              <a:latin typeface="Quicksand"/>
              <a:ea typeface="Quicksand"/>
              <a:cs typeface="Quicksand"/>
              <a:sym typeface="Quicksand"/>
            </a:endParaRPr>
          </a:p>
          <a:p>
            <a:pPr algn="l">
              <a:lnSpc>
                <a:spcPts val="3316"/>
              </a:lnSpc>
              <a:spcBef>
                <a:spcPct val="0"/>
              </a:spcBef>
            </a:pPr>
            <a:endParaRPr lang="en-US" sz="2368" dirty="0">
              <a:solidFill>
                <a:srgbClr val="0F4662"/>
              </a:solidFill>
              <a:latin typeface="Quicksand"/>
              <a:ea typeface="Quicksand"/>
              <a:cs typeface="Quicksand"/>
              <a:sym typeface="Quicksand"/>
            </a:endParaRPr>
          </a:p>
        </p:txBody>
      </p:sp>
      <p:sp>
        <p:nvSpPr>
          <p:cNvPr id="11" name="TextBox 11"/>
          <p:cNvSpPr txBox="1"/>
          <p:nvPr/>
        </p:nvSpPr>
        <p:spPr>
          <a:xfrm>
            <a:off x="16917215" y="9726568"/>
            <a:ext cx="4765598" cy="416084"/>
          </a:xfrm>
          <a:prstGeom prst="rect">
            <a:avLst/>
          </a:prstGeom>
        </p:spPr>
        <p:txBody>
          <a:bodyPr lIns="0" tIns="0" rIns="0" bIns="0" rtlCol="0" anchor="t">
            <a:spAutoFit/>
          </a:bodyPr>
          <a:lstStyle/>
          <a:p>
            <a:pPr algn="l">
              <a:lnSpc>
                <a:spcPts val="3316"/>
              </a:lnSpc>
              <a:spcBef>
                <a:spcPct val="0"/>
              </a:spcBef>
            </a:pPr>
            <a:r>
              <a:rPr lang="en-US" sz="2368">
                <a:solidFill>
                  <a:srgbClr val="0F4662"/>
                </a:solidFill>
                <a:latin typeface="Quicksand"/>
                <a:ea typeface="Quicksand"/>
                <a:cs typeface="Quicksand"/>
                <a:sym typeface="Quicksand"/>
              </a:rPr>
              <a:t>Group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66605" y="1028700"/>
            <a:ext cx="6360131" cy="9005496"/>
          </a:xfrm>
          <a:custGeom>
            <a:avLst/>
            <a:gdLst/>
            <a:ahLst/>
            <a:cxnLst/>
            <a:rect l="l" t="t" r="r" b="b"/>
            <a:pathLst>
              <a:path w="6360131" h="9005496">
                <a:moveTo>
                  <a:pt x="0" y="0"/>
                </a:moveTo>
                <a:lnTo>
                  <a:pt x="6360131" y="0"/>
                </a:lnTo>
                <a:lnTo>
                  <a:pt x="6360131" y="9005496"/>
                </a:lnTo>
                <a:lnTo>
                  <a:pt x="0" y="900549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792611" y="5673844"/>
            <a:ext cx="11495389" cy="3896034"/>
          </a:xfrm>
          <a:prstGeom prst="rect">
            <a:avLst/>
          </a:prstGeom>
        </p:spPr>
        <p:txBody>
          <a:bodyPr lIns="0" tIns="0" rIns="0" bIns="0" rtlCol="0" anchor="t">
            <a:spAutoFit/>
          </a:bodyPr>
          <a:lstStyle/>
          <a:p>
            <a:pPr marL="483145" lvl="1" indent="-241573" algn="l">
              <a:lnSpc>
                <a:spcPts val="3132"/>
              </a:lnSpc>
              <a:buFont typeface="Arial"/>
              <a:buChar char="•"/>
            </a:pPr>
            <a:r>
              <a:rPr lang="en-US" sz="2237">
                <a:solidFill>
                  <a:srgbClr val="000000"/>
                </a:solidFill>
                <a:latin typeface="Alice"/>
                <a:ea typeface="Alice"/>
                <a:cs typeface="Alice"/>
                <a:sym typeface="Alice"/>
              </a:rPr>
              <a:t>West, although not a leader in any, it contributes significantly in all three sales channels. This indicates a strong and diverse consumer market in the West region. </a:t>
            </a:r>
          </a:p>
          <a:p>
            <a:pPr marL="483145" lvl="1" indent="-241573" algn="l">
              <a:lnSpc>
                <a:spcPts val="3132"/>
              </a:lnSpc>
              <a:buFont typeface="Arial"/>
              <a:buChar char="•"/>
            </a:pPr>
            <a:r>
              <a:rPr lang="en-US" sz="2237">
                <a:solidFill>
                  <a:srgbClr val="000000"/>
                </a:solidFill>
                <a:latin typeface="Alice"/>
                <a:ea typeface="Alice"/>
                <a:cs typeface="Alice"/>
                <a:sym typeface="Alice"/>
              </a:rPr>
              <a:t>The South contributes very well both online and outlet segments, but very poorly in online segment. The low In-store sales volume in the South could be due to a limited retail store presence or a younger, tech-savvy population favoring other shopping methods. Potential reasons should be analyzed, and targeted strategies implemented to boost In-store sales in this region.</a:t>
            </a:r>
          </a:p>
          <a:p>
            <a:pPr marL="483145" lvl="1" indent="-241573" algn="l">
              <a:lnSpc>
                <a:spcPts val="3132"/>
              </a:lnSpc>
              <a:buFont typeface="Arial"/>
              <a:buChar char="•"/>
            </a:pPr>
            <a:r>
              <a:rPr lang="en-US" sz="2237">
                <a:solidFill>
                  <a:srgbClr val="000000"/>
                </a:solidFill>
                <a:latin typeface="Alice"/>
                <a:ea typeface="Alice"/>
                <a:cs typeface="Alice"/>
                <a:sym typeface="Alice"/>
              </a:rPr>
              <a:t>The Midwest and Southeast have lower overall sales volume, presenting opportunities for growth, especially in outlet and In-store channels.</a:t>
            </a:r>
          </a:p>
          <a:p>
            <a:pPr algn="l">
              <a:lnSpc>
                <a:spcPts val="3132"/>
              </a:lnSpc>
            </a:pPr>
            <a:endParaRPr lang="en-US" sz="2237">
              <a:solidFill>
                <a:srgbClr val="000000"/>
              </a:solidFill>
              <a:latin typeface="Alice"/>
              <a:ea typeface="Alice"/>
              <a:cs typeface="Alice"/>
              <a:sym typeface="Alice"/>
            </a:endParaRPr>
          </a:p>
        </p:txBody>
      </p:sp>
      <p:sp>
        <p:nvSpPr>
          <p:cNvPr id="4" name="TextBox 4"/>
          <p:cNvSpPr txBox="1"/>
          <p:nvPr/>
        </p:nvSpPr>
        <p:spPr>
          <a:xfrm>
            <a:off x="710637" y="-85725"/>
            <a:ext cx="16934733" cy="771525"/>
          </a:xfrm>
          <a:prstGeom prst="rect">
            <a:avLst/>
          </a:prstGeom>
        </p:spPr>
        <p:txBody>
          <a:bodyPr lIns="0" tIns="0" rIns="0" bIns="0" rtlCol="0" anchor="t">
            <a:spAutoFit/>
          </a:bodyPr>
          <a:lstStyle/>
          <a:p>
            <a:pPr algn="ctr">
              <a:lnSpc>
                <a:spcPts val="6299"/>
              </a:lnSpc>
            </a:pPr>
            <a:r>
              <a:rPr lang="en-US" sz="4500" b="1">
                <a:solidFill>
                  <a:srgbClr val="000000"/>
                </a:solidFill>
                <a:latin typeface="Cormorant Garamond Bold"/>
                <a:ea typeface="Cormorant Garamond Bold"/>
                <a:cs typeface="Cormorant Garamond Bold"/>
                <a:sym typeface="Cormorant Garamond Bold"/>
              </a:rPr>
              <a:t>Regional Effectiveness of Sales Methods in Driving High Sales Volumes</a:t>
            </a:r>
          </a:p>
        </p:txBody>
      </p:sp>
      <p:sp>
        <p:nvSpPr>
          <p:cNvPr id="5" name="Freeform 5"/>
          <p:cNvSpPr/>
          <p:nvPr/>
        </p:nvSpPr>
        <p:spPr>
          <a:xfrm>
            <a:off x="6821186" y="1028700"/>
            <a:ext cx="11301259" cy="4605263"/>
          </a:xfrm>
          <a:custGeom>
            <a:avLst/>
            <a:gdLst/>
            <a:ahLst/>
            <a:cxnLst/>
            <a:rect l="l" t="t" r="r" b="b"/>
            <a:pathLst>
              <a:path w="11301259" h="4605263">
                <a:moveTo>
                  <a:pt x="0" y="0"/>
                </a:moveTo>
                <a:lnTo>
                  <a:pt x="11301259" y="0"/>
                </a:lnTo>
                <a:lnTo>
                  <a:pt x="11301259" y="4605263"/>
                </a:lnTo>
                <a:lnTo>
                  <a:pt x="0" y="4605263"/>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94352" y="1484118"/>
            <a:ext cx="7414141" cy="5291843"/>
          </a:xfrm>
          <a:custGeom>
            <a:avLst/>
            <a:gdLst/>
            <a:ahLst/>
            <a:cxnLst/>
            <a:rect l="l" t="t" r="r" b="b"/>
            <a:pathLst>
              <a:path w="7414141" h="5291843">
                <a:moveTo>
                  <a:pt x="0" y="0"/>
                </a:moveTo>
                <a:lnTo>
                  <a:pt x="7414141" y="0"/>
                </a:lnTo>
                <a:lnTo>
                  <a:pt x="7414141" y="5291843"/>
                </a:lnTo>
                <a:lnTo>
                  <a:pt x="0" y="5291843"/>
                </a:lnTo>
                <a:lnTo>
                  <a:pt x="0" y="0"/>
                </a:lnTo>
                <a:close/>
              </a:path>
            </a:pathLst>
          </a:custGeom>
          <a:blipFill>
            <a:blip r:embed="rId2"/>
            <a:stretch>
              <a:fillRect/>
            </a:stretch>
          </a:blipFill>
        </p:spPr>
        <p:txBody>
          <a:bodyPr/>
          <a:lstStyle/>
          <a:p>
            <a:endParaRPr lang="en-US"/>
          </a:p>
        </p:txBody>
      </p:sp>
      <p:sp>
        <p:nvSpPr>
          <p:cNvPr id="3" name="Freeform 3"/>
          <p:cNvSpPr/>
          <p:nvPr/>
        </p:nvSpPr>
        <p:spPr>
          <a:xfrm>
            <a:off x="5731163" y="3501478"/>
            <a:ext cx="1977330" cy="2272454"/>
          </a:xfrm>
          <a:custGeom>
            <a:avLst/>
            <a:gdLst/>
            <a:ahLst/>
            <a:cxnLst/>
            <a:rect l="l" t="t" r="r" b="b"/>
            <a:pathLst>
              <a:path w="1977330" h="2272454">
                <a:moveTo>
                  <a:pt x="0" y="0"/>
                </a:moveTo>
                <a:lnTo>
                  <a:pt x="1977330" y="0"/>
                </a:lnTo>
                <a:lnTo>
                  <a:pt x="1977330" y="2272454"/>
                </a:lnTo>
                <a:lnTo>
                  <a:pt x="0" y="227245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52020" y="420492"/>
            <a:ext cx="13791540" cy="644526"/>
          </a:xfrm>
          <a:prstGeom prst="rect">
            <a:avLst/>
          </a:prstGeom>
        </p:spPr>
        <p:txBody>
          <a:bodyPr lIns="0" tIns="0" rIns="0" bIns="0" rtlCol="0" anchor="t">
            <a:spAutoFit/>
          </a:bodyPr>
          <a:lstStyle/>
          <a:p>
            <a:pPr algn="ctr">
              <a:lnSpc>
                <a:spcPts val="5199"/>
              </a:lnSpc>
              <a:spcBef>
                <a:spcPct val="0"/>
              </a:spcBef>
            </a:pPr>
            <a:r>
              <a:rPr lang="en-US" sz="3999" b="1">
                <a:solidFill>
                  <a:srgbClr val="0F4662"/>
                </a:solidFill>
                <a:latin typeface="Cormorant Garamond Bold"/>
                <a:ea typeface="Cormorant Garamond Bold"/>
                <a:cs typeface="Cormorant Garamond Bold"/>
                <a:sym typeface="Cormorant Garamond Bold"/>
              </a:rPr>
              <a:t>Retailers' Performance: Total Sales vs. Operating Profit</a:t>
            </a:r>
          </a:p>
        </p:txBody>
      </p:sp>
      <p:sp>
        <p:nvSpPr>
          <p:cNvPr id="5" name="TextBox 5"/>
          <p:cNvSpPr txBox="1"/>
          <p:nvPr/>
        </p:nvSpPr>
        <p:spPr>
          <a:xfrm>
            <a:off x="538165" y="7147436"/>
            <a:ext cx="17404017" cy="3040318"/>
          </a:xfrm>
          <a:prstGeom prst="rect">
            <a:avLst/>
          </a:prstGeom>
        </p:spPr>
        <p:txBody>
          <a:bodyPr lIns="0" tIns="0" rIns="0" bIns="0" rtlCol="0" anchor="t">
            <a:spAutoFit/>
          </a:bodyPr>
          <a:lstStyle/>
          <a:p>
            <a:pPr marL="470110" lvl="1" indent="-235055" algn="l">
              <a:lnSpc>
                <a:spcPts val="3048"/>
              </a:lnSpc>
              <a:buFont typeface="Arial"/>
              <a:buChar char="•"/>
            </a:pPr>
            <a:r>
              <a:rPr lang="en-US" sz="2177">
                <a:solidFill>
                  <a:srgbClr val="0F4662"/>
                </a:solidFill>
                <a:latin typeface="Alice"/>
                <a:ea typeface="Alice"/>
                <a:cs typeface="Alice"/>
                <a:sym typeface="Alice"/>
              </a:rPr>
              <a:t>The scatter plot shows the relationship between Total Sales and Operating Profit for retailers. Top performers like West Gear and Foot Locker demonstrate high efficiency and profitability, while others like Walmart and Kohl's face challenges in converting sales to profit.</a:t>
            </a:r>
          </a:p>
          <a:p>
            <a:pPr marL="470110" lvl="1" indent="-235055" algn="l">
              <a:lnSpc>
                <a:spcPts val="3048"/>
              </a:lnSpc>
              <a:buFont typeface="Arial"/>
              <a:buChar char="•"/>
            </a:pPr>
            <a:r>
              <a:rPr lang="en-US" sz="2177">
                <a:solidFill>
                  <a:srgbClr val="0F4662"/>
                </a:solidFill>
                <a:latin typeface="Alice"/>
                <a:ea typeface="Alice"/>
                <a:cs typeface="Alice"/>
                <a:sym typeface="Alice"/>
              </a:rPr>
              <a:t>Retailers with balanced operational strategies and alignment with consumer demand achieve higher profitability, highlighting the importance of cost optimization and effective market strategies.</a:t>
            </a:r>
          </a:p>
          <a:p>
            <a:pPr marL="470110" lvl="1" indent="-235055" algn="l">
              <a:lnSpc>
                <a:spcPts val="3048"/>
              </a:lnSpc>
              <a:buFont typeface="Arial"/>
              <a:buChar char="•"/>
            </a:pPr>
            <a:r>
              <a:rPr lang="en-US" sz="2177">
                <a:solidFill>
                  <a:srgbClr val="0F4662"/>
                </a:solidFill>
                <a:latin typeface="Alice"/>
                <a:ea typeface="Alice"/>
                <a:cs typeface="Alice"/>
                <a:sym typeface="Alice"/>
              </a:rPr>
              <a:t>Regional trends reveal differences in performance across retailers and sales channels, with certain areas favoring specific methods like In-Store or Outlet sales.</a:t>
            </a:r>
          </a:p>
          <a:p>
            <a:pPr marL="470110" lvl="1" indent="-235055" algn="l">
              <a:lnSpc>
                <a:spcPts val="3048"/>
              </a:lnSpc>
              <a:buFont typeface="Arial"/>
              <a:buChar char="•"/>
            </a:pPr>
            <a:r>
              <a:rPr lang="en-US" sz="2177">
                <a:solidFill>
                  <a:srgbClr val="0F4662"/>
                </a:solidFill>
                <a:latin typeface="Alice"/>
                <a:ea typeface="Alice"/>
                <a:cs typeface="Alice"/>
                <a:sym typeface="Alice"/>
              </a:rPr>
              <a:t>The map shows West Gear In-Store as a top performer in the western regions and Foot Locker Outlet as strong in central and eastern states.</a:t>
            </a:r>
          </a:p>
        </p:txBody>
      </p:sp>
      <p:sp>
        <p:nvSpPr>
          <p:cNvPr id="6" name="Freeform 6"/>
          <p:cNvSpPr/>
          <p:nvPr/>
        </p:nvSpPr>
        <p:spPr>
          <a:xfrm>
            <a:off x="8647790" y="1484118"/>
            <a:ext cx="8783142" cy="5291843"/>
          </a:xfrm>
          <a:custGeom>
            <a:avLst/>
            <a:gdLst/>
            <a:ahLst/>
            <a:cxnLst/>
            <a:rect l="l" t="t" r="r" b="b"/>
            <a:pathLst>
              <a:path w="8783142" h="5291843">
                <a:moveTo>
                  <a:pt x="0" y="0"/>
                </a:moveTo>
                <a:lnTo>
                  <a:pt x="8783142" y="0"/>
                </a:lnTo>
                <a:lnTo>
                  <a:pt x="8783142" y="5291843"/>
                </a:lnTo>
                <a:lnTo>
                  <a:pt x="0" y="5291843"/>
                </a:lnTo>
                <a:lnTo>
                  <a:pt x="0" y="0"/>
                </a:lnTo>
                <a:close/>
              </a:path>
            </a:pathLst>
          </a:custGeom>
          <a:blipFill>
            <a:blip r:embed="rId4"/>
            <a:stretch>
              <a:fillRect/>
            </a:stretch>
          </a:blipFill>
        </p:spPr>
        <p:txBody>
          <a:bodyPr/>
          <a:lstStyle/>
          <a:p>
            <a:endParaRPr lang="en-US"/>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02619"/>
            <a:ext cx="7154125" cy="9032594"/>
            <a:chOff x="0" y="0"/>
            <a:chExt cx="660400" cy="833802"/>
          </a:xfrm>
        </p:grpSpPr>
        <p:sp>
          <p:nvSpPr>
            <p:cNvPr id="3" name="Freeform 3"/>
            <p:cNvSpPr/>
            <p:nvPr/>
          </p:nvSpPr>
          <p:spPr>
            <a:xfrm>
              <a:off x="0" y="0"/>
              <a:ext cx="660400" cy="833802"/>
            </a:xfrm>
            <a:custGeom>
              <a:avLst/>
              <a:gdLst/>
              <a:ahLst/>
              <a:cxnLst/>
              <a:rect l="l" t="t" r="r" b="b"/>
              <a:pathLst>
                <a:path w="660400" h="83380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69"/>
                  </a:cubicBezTo>
                  <a:lnTo>
                    <a:pt x="660400" y="833802"/>
                  </a:lnTo>
                  <a:lnTo>
                    <a:pt x="0" y="833802"/>
                  </a:lnTo>
                  <a:lnTo>
                    <a:pt x="0" y="329343"/>
                  </a:lnTo>
                  <a:cubicBezTo>
                    <a:pt x="1782" y="185660"/>
                    <a:pt x="93019" y="64045"/>
                    <a:pt x="220252" y="19070"/>
                  </a:cubicBezTo>
                  <a:close/>
                </a:path>
              </a:pathLst>
            </a:custGeom>
            <a:solidFill>
              <a:srgbClr val="4E7383"/>
            </a:solidFill>
          </p:spPr>
          <p:txBody>
            <a:bodyPr/>
            <a:lstStyle/>
            <a:p>
              <a:endParaRPr lang="en-US"/>
            </a:p>
          </p:txBody>
        </p:sp>
        <p:sp>
          <p:nvSpPr>
            <p:cNvPr id="4" name="TextBox 4"/>
            <p:cNvSpPr txBox="1"/>
            <p:nvPr/>
          </p:nvSpPr>
          <p:spPr>
            <a:xfrm>
              <a:off x="0" y="98425"/>
              <a:ext cx="660400" cy="735377"/>
            </a:xfrm>
            <a:prstGeom prst="rect">
              <a:avLst/>
            </a:prstGeom>
          </p:spPr>
          <p:txBody>
            <a:bodyPr lIns="50800" tIns="50800" rIns="50800" bIns="50800" rtlCol="0" anchor="ctr"/>
            <a:lstStyle/>
            <a:p>
              <a:pPr algn="ctr">
                <a:lnSpc>
                  <a:spcPts val="2852"/>
                </a:lnSpc>
              </a:pPr>
              <a:endParaRPr/>
            </a:p>
          </p:txBody>
        </p:sp>
      </p:grpSp>
      <p:grpSp>
        <p:nvGrpSpPr>
          <p:cNvPr id="5" name="Group 5"/>
          <p:cNvGrpSpPr>
            <a:grpSpLocks noChangeAspect="1"/>
          </p:cNvGrpSpPr>
          <p:nvPr/>
        </p:nvGrpSpPr>
        <p:grpSpPr>
          <a:xfrm>
            <a:off x="1265291" y="1692187"/>
            <a:ext cx="6680942" cy="6680942"/>
            <a:chOff x="0" y="0"/>
            <a:chExt cx="8916670" cy="8916670"/>
          </a:xfrm>
        </p:grpSpPr>
        <p:sp>
          <p:nvSpPr>
            <p:cNvPr id="6" name="Freeform 6"/>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C9D6DC"/>
            </a:solidFill>
          </p:spPr>
          <p:txBody>
            <a:bodyPr/>
            <a:lstStyle/>
            <a:p>
              <a:endParaRPr lang="en-US"/>
            </a:p>
          </p:txBody>
        </p:sp>
        <p:sp>
          <p:nvSpPr>
            <p:cNvPr id="7" name="Freeform 7"/>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en-US"/>
            </a:p>
          </p:txBody>
        </p:sp>
      </p:grpSp>
      <p:sp>
        <p:nvSpPr>
          <p:cNvPr id="8" name="Freeform 8"/>
          <p:cNvSpPr/>
          <p:nvPr/>
        </p:nvSpPr>
        <p:spPr>
          <a:xfrm>
            <a:off x="15498611" y="564547"/>
            <a:ext cx="1786588" cy="1676145"/>
          </a:xfrm>
          <a:custGeom>
            <a:avLst/>
            <a:gdLst/>
            <a:ahLst/>
            <a:cxnLst/>
            <a:rect l="l" t="t" r="r" b="b"/>
            <a:pathLst>
              <a:path w="1786588" h="1676145">
                <a:moveTo>
                  <a:pt x="0" y="0"/>
                </a:moveTo>
                <a:lnTo>
                  <a:pt x="1786589" y="0"/>
                </a:lnTo>
                <a:lnTo>
                  <a:pt x="1786589" y="1676145"/>
                </a:lnTo>
                <a:lnTo>
                  <a:pt x="0" y="1676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3212862" y="247333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5">
              <a:alphaModFix amt="18000"/>
            </a:blip>
            <a:stretch>
              <a:fillRect/>
            </a:stretch>
          </a:blipFill>
        </p:spPr>
        <p:txBody>
          <a:bodyPr/>
          <a:lstStyle/>
          <a:p>
            <a:endParaRPr lang="en-US"/>
          </a:p>
        </p:txBody>
      </p:sp>
      <p:sp>
        <p:nvSpPr>
          <p:cNvPr id="10" name="TextBox 10"/>
          <p:cNvSpPr txBox="1"/>
          <p:nvPr/>
        </p:nvSpPr>
        <p:spPr>
          <a:xfrm>
            <a:off x="8370739" y="3394347"/>
            <a:ext cx="9147859" cy="3489960"/>
          </a:xfrm>
          <a:prstGeom prst="rect">
            <a:avLst/>
          </a:prstGeom>
        </p:spPr>
        <p:txBody>
          <a:bodyPr lIns="0" tIns="0" rIns="0" bIns="0" rtlCol="0" anchor="t">
            <a:spAutoFit/>
          </a:bodyPr>
          <a:lstStyle/>
          <a:p>
            <a:pPr marL="0" lvl="0" indent="0" algn="l">
              <a:lnSpc>
                <a:spcPts val="29520"/>
              </a:lnSpc>
              <a:spcBef>
                <a:spcPct val="0"/>
              </a:spcBef>
            </a:pPr>
            <a:r>
              <a:rPr lang="en-US" sz="18000" b="1" i="1">
                <a:solidFill>
                  <a:srgbClr val="0F4662"/>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035118" y="1312091"/>
            <a:ext cx="6627818" cy="1234174"/>
          </a:xfrm>
          <a:prstGeom prst="rect">
            <a:avLst/>
          </a:prstGeom>
        </p:spPr>
        <p:txBody>
          <a:bodyPr lIns="0" tIns="0" rIns="0" bIns="0" rtlCol="0" anchor="t">
            <a:spAutoFit/>
          </a:bodyPr>
          <a:lstStyle/>
          <a:p>
            <a:pPr marL="0" lvl="0" indent="0" algn="l">
              <a:lnSpc>
                <a:spcPts val="10462"/>
              </a:lnSpc>
              <a:spcBef>
                <a:spcPct val="0"/>
              </a:spcBef>
            </a:pPr>
            <a:r>
              <a:rPr lang="en-US" sz="6379" b="1" i="1">
                <a:solidFill>
                  <a:srgbClr val="0F4662"/>
                </a:solidFill>
                <a:latin typeface="Cormorant Garamond Bold Italics"/>
                <a:ea typeface="Cormorant Garamond Bold Italics"/>
                <a:cs typeface="Cormorant Garamond Bold Italics"/>
                <a:sym typeface="Cormorant Garamond Bold Italics"/>
              </a:rPr>
              <a:t>Data Set Information</a:t>
            </a:r>
          </a:p>
        </p:txBody>
      </p:sp>
      <p:sp>
        <p:nvSpPr>
          <p:cNvPr id="3" name="Freeform 3"/>
          <p:cNvSpPr/>
          <p:nvPr/>
        </p:nvSpPr>
        <p:spPr>
          <a:xfrm>
            <a:off x="12088290" y="1943074"/>
            <a:ext cx="6814970" cy="6533852"/>
          </a:xfrm>
          <a:custGeom>
            <a:avLst/>
            <a:gdLst/>
            <a:ahLst/>
            <a:cxnLst/>
            <a:rect l="l" t="t" r="r" b="b"/>
            <a:pathLst>
              <a:path w="6814970" h="6533852">
                <a:moveTo>
                  <a:pt x="0" y="0"/>
                </a:moveTo>
                <a:lnTo>
                  <a:pt x="6814970" y="0"/>
                </a:lnTo>
                <a:lnTo>
                  <a:pt x="6814970" y="6533852"/>
                </a:lnTo>
                <a:lnTo>
                  <a:pt x="0" y="6533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789013" y="2731726"/>
            <a:ext cx="10236600" cy="5123434"/>
          </a:xfrm>
          <a:prstGeom prst="rect">
            <a:avLst/>
          </a:prstGeom>
        </p:spPr>
        <p:txBody>
          <a:bodyPr lIns="0" tIns="0" rIns="0" bIns="0" rtlCol="0" anchor="t">
            <a:spAutoFit/>
          </a:bodyPr>
          <a:lstStyle/>
          <a:p>
            <a:pPr marL="575376" lvl="1" indent="-287688" algn="just">
              <a:lnSpc>
                <a:spcPts val="3731"/>
              </a:lnSpc>
              <a:buFont typeface="Arial"/>
              <a:buChar char="•"/>
            </a:pPr>
            <a:r>
              <a:rPr lang="en-US" sz="2665">
                <a:solidFill>
                  <a:srgbClr val="0F4662"/>
                </a:solidFill>
                <a:latin typeface="Quicksand"/>
                <a:ea typeface="Quicksand"/>
                <a:cs typeface="Quicksand"/>
                <a:sym typeface="Quicksand"/>
              </a:rPr>
              <a:t>Invoice Date: Date of transaction.</a:t>
            </a:r>
          </a:p>
          <a:p>
            <a:pPr marL="575376" lvl="1" indent="-287688" algn="just">
              <a:lnSpc>
                <a:spcPts val="3731"/>
              </a:lnSpc>
              <a:spcBef>
                <a:spcPct val="0"/>
              </a:spcBef>
              <a:buFont typeface="Arial"/>
              <a:buChar char="•"/>
            </a:pPr>
            <a:r>
              <a:rPr lang="en-US" sz="2665">
                <a:solidFill>
                  <a:srgbClr val="0F4662"/>
                </a:solidFill>
                <a:latin typeface="Quicksand"/>
                <a:ea typeface="Quicksand"/>
                <a:cs typeface="Quicksand"/>
                <a:sym typeface="Quicksand"/>
              </a:rPr>
              <a:t>Region: </a:t>
            </a:r>
            <a:r>
              <a:rPr lang="en-US" sz="2665" u="none" strike="noStrike">
                <a:solidFill>
                  <a:srgbClr val="0F4662"/>
                </a:solidFill>
                <a:latin typeface="Quicksand"/>
                <a:ea typeface="Quicksand"/>
                <a:cs typeface="Quicksand"/>
                <a:sym typeface="Quicksand"/>
              </a:rPr>
              <a:t>Geographic region of sales (Midwest, Northeast, South, etc.).</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Product: Product categories (e.g., Men’s Street Footwear).</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Price per Unit: Selling price per product unit.</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Units Sold: Number of units sold.</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Total Sales: Revenue generated from the sales of units.</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Operating Profit: Profit after deducting expenses.</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Operating Margin: Profitability as a percentage of sales.</a:t>
            </a:r>
          </a:p>
          <a:p>
            <a:pPr marL="575376" lvl="1" indent="-287688" algn="just">
              <a:lnSpc>
                <a:spcPts val="3731"/>
              </a:lnSpc>
              <a:spcBef>
                <a:spcPct val="0"/>
              </a:spcBef>
              <a:buFont typeface="Arial"/>
              <a:buChar char="•"/>
            </a:pPr>
            <a:r>
              <a:rPr lang="en-US" sz="2665" u="none" strike="noStrike">
                <a:solidFill>
                  <a:srgbClr val="0F4662"/>
                </a:solidFill>
                <a:latin typeface="Quicksand"/>
                <a:ea typeface="Quicksand"/>
                <a:cs typeface="Quicksand"/>
                <a:sym typeface="Quicksand"/>
              </a:rPr>
              <a:t>Sales Method: Sales channel (e.g., In-store or Online).</a:t>
            </a:r>
          </a:p>
          <a:p>
            <a:pPr marL="0" lvl="0" indent="0" algn="just">
              <a:lnSpc>
                <a:spcPts val="3731"/>
              </a:lnSpc>
              <a:spcBef>
                <a:spcPct val="0"/>
              </a:spcBef>
            </a:pPr>
            <a:endParaRPr lang="en-US" sz="2665" u="none" strike="noStrike">
              <a:solidFill>
                <a:srgbClr val="0F4662"/>
              </a:solidFill>
              <a:latin typeface="Quicksand"/>
              <a:ea typeface="Quicksand"/>
              <a:cs typeface="Quicksand"/>
              <a:sym typeface="Quicksand"/>
            </a:endParaRPr>
          </a:p>
        </p:txBody>
      </p:sp>
      <p:sp>
        <p:nvSpPr>
          <p:cNvPr id="5" name="Freeform 5"/>
          <p:cNvSpPr/>
          <p:nvPr/>
        </p:nvSpPr>
        <p:spPr>
          <a:xfrm>
            <a:off x="-1071900" y="-1271394"/>
            <a:ext cx="2860913" cy="2850185"/>
          </a:xfrm>
          <a:custGeom>
            <a:avLst/>
            <a:gdLst/>
            <a:ahLst/>
            <a:cxnLst/>
            <a:rect l="l" t="t" r="r" b="b"/>
            <a:pathLst>
              <a:path w="2860913" h="2850185">
                <a:moveTo>
                  <a:pt x="0" y="0"/>
                </a:moveTo>
                <a:lnTo>
                  <a:pt x="2860913" y="0"/>
                </a:lnTo>
                <a:lnTo>
                  <a:pt x="2860913" y="2850185"/>
                </a:lnTo>
                <a:lnTo>
                  <a:pt x="0" y="28501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16546422" y="8476926"/>
            <a:ext cx="3035383" cy="3024000"/>
          </a:xfrm>
          <a:custGeom>
            <a:avLst/>
            <a:gdLst/>
            <a:ahLst/>
            <a:cxnLst/>
            <a:rect l="l" t="t" r="r" b="b"/>
            <a:pathLst>
              <a:path w="3035383" h="3024000">
                <a:moveTo>
                  <a:pt x="0" y="0"/>
                </a:moveTo>
                <a:lnTo>
                  <a:pt x="3035383" y="0"/>
                </a:lnTo>
                <a:lnTo>
                  <a:pt x="3035383"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825842" y="8476926"/>
            <a:ext cx="1926343" cy="1474528"/>
          </a:xfrm>
          <a:custGeom>
            <a:avLst/>
            <a:gdLst/>
            <a:ahLst/>
            <a:cxnLst/>
            <a:rect l="l" t="t" r="r" b="b"/>
            <a:pathLst>
              <a:path w="1926343" h="1474528">
                <a:moveTo>
                  <a:pt x="0" y="0"/>
                </a:moveTo>
                <a:lnTo>
                  <a:pt x="1926343" y="0"/>
                </a:lnTo>
                <a:lnTo>
                  <a:pt x="1926343" y="1474528"/>
                </a:lnTo>
                <a:lnTo>
                  <a:pt x="0" y="14745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8" name="Freeform 8"/>
          <p:cNvSpPr/>
          <p:nvPr/>
        </p:nvSpPr>
        <p:spPr>
          <a:xfrm>
            <a:off x="16126038" y="836949"/>
            <a:ext cx="1926343" cy="1474528"/>
          </a:xfrm>
          <a:custGeom>
            <a:avLst/>
            <a:gdLst/>
            <a:ahLst/>
            <a:cxnLst/>
            <a:rect l="l" t="t" r="r" b="b"/>
            <a:pathLst>
              <a:path w="1926343" h="1474528">
                <a:moveTo>
                  <a:pt x="0" y="0"/>
                </a:moveTo>
                <a:lnTo>
                  <a:pt x="1926343" y="0"/>
                </a:lnTo>
                <a:lnTo>
                  <a:pt x="1926343" y="1474528"/>
                </a:lnTo>
                <a:lnTo>
                  <a:pt x="0" y="14745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3240418" y="-2441628"/>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72712" y="8064712"/>
            <a:ext cx="1786588" cy="1676145"/>
          </a:xfrm>
          <a:custGeom>
            <a:avLst/>
            <a:gdLst/>
            <a:ahLst/>
            <a:cxnLst/>
            <a:rect l="l" t="t" r="r" b="b"/>
            <a:pathLst>
              <a:path w="1786588" h="1676145">
                <a:moveTo>
                  <a:pt x="0" y="0"/>
                </a:moveTo>
                <a:lnTo>
                  <a:pt x="1786588" y="0"/>
                </a:lnTo>
                <a:lnTo>
                  <a:pt x="1786588" y="1676145"/>
                </a:lnTo>
                <a:lnTo>
                  <a:pt x="0" y="1676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33306" y="6547977"/>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6943606" y="1524457"/>
            <a:ext cx="4222492" cy="1234328"/>
          </a:xfrm>
          <a:prstGeom prst="rect">
            <a:avLst/>
          </a:prstGeom>
        </p:spPr>
        <p:txBody>
          <a:bodyPr lIns="0" tIns="0" rIns="0" bIns="0" rtlCol="0" anchor="t">
            <a:spAutoFit/>
          </a:bodyPr>
          <a:lstStyle/>
          <a:p>
            <a:pPr algn="l">
              <a:lnSpc>
                <a:spcPts val="10458"/>
              </a:lnSpc>
            </a:pPr>
            <a:r>
              <a:rPr lang="en-US" sz="6377" b="1" i="1">
                <a:solidFill>
                  <a:srgbClr val="0F4662"/>
                </a:solidFill>
                <a:latin typeface="Cormorant Garamond Bold Italics"/>
                <a:ea typeface="Cormorant Garamond Bold Italics"/>
                <a:cs typeface="Cormorant Garamond Bold Italics"/>
                <a:sym typeface="Cormorant Garamond Bold Italics"/>
              </a:rPr>
              <a:t>Sample Data</a:t>
            </a:r>
          </a:p>
        </p:txBody>
      </p:sp>
      <p:sp>
        <p:nvSpPr>
          <p:cNvPr id="6" name="Freeform 6"/>
          <p:cNvSpPr/>
          <p:nvPr/>
        </p:nvSpPr>
        <p:spPr>
          <a:xfrm>
            <a:off x="212415" y="3246656"/>
            <a:ext cx="17863171" cy="2813449"/>
          </a:xfrm>
          <a:custGeom>
            <a:avLst/>
            <a:gdLst/>
            <a:ahLst/>
            <a:cxnLst/>
            <a:rect l="l" t="t" r="r" b="b"/>
            <a:pathLst>
              <a:path w="17863171" h="2813449">
                <a:moveTo>
                  <a:pt x="0" y="0"/>
                </a:moveTo>
                <a:lnTo>
                  <a:pt x="17863170" y="0"/>
                </a:lnTo>
                <a:lnTo>
                  <a:pt x="17863170" y="2813449"/>
                </a:lnTo>
                <a:lnTo>
                  <a:pt x="0" y="281344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04161" y="306616"/>
            <a:ext cx="7351951" cy="887287"/>
          </a:xfrm>
          <a:prstGeom prst="rect">
            <a:avLst/>
          </a:prstGeom>
        </p:spPr>
        <p:txBody>
          <a:bodyPr lIns="0" tIns="0" rIns="0" bIns="0" rtlCol="0" anchor="t">
            <a:spAutoFit/>
          </a:bodyPr>
          <a:lstStyle/>
          <a:p>
            <a:pPr marL="0" lvl="0" indent="0" algn="l">
              <a:lnSpc>
                <a:spcPts val="7269"/>
              </a:lnSpc>
              <a:spcBef>
                <a:spcPct val="0"/>
              </a:spcBef>
            </a:pPr>
            <a:r>
              <a:rPr lang="en-US" sz="5192" b="1" i="1">
                <a:solidFill>
                  <a:srgbClr val="0F4662"/>
                </a:solidFill>
                <a:latin typeface="Cormorant Garamond Bold Italics"/>
                <a:ea typeface="Cormorant Garamond Bold Italics"/>
                <a:cs typeface="Cormorant Garamond Bold Italics"/>
                <a:sym typeface="Cormorant Garamond Bold Italics"/>
              </a:rPr>
              <a:t>Research Questions</a:t>
            </a:r>
          </a:p>
        </p:txBody>
      </p:sp>
      <p:grpSp>
        <p:nvGrpSpPr>
          <p:cNvPr id="3" name="Group 3"/>
          <p:cNvGrpSpPr/>
          <p:nvPr/>
        </p:nvGrpSpPr>
        <p:grpSpPr>
          <a:xfrm>
            <a:off x="-1739917" y="6915461"/>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4E7383"/>
              </a:soli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8986705" y="6884555"/>
            <a:ext cx="452472" cy="4524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7383"/>
            </a:solidFill>
            <a:ln w="742950" cap="sq">
              <a:solidFill>
                <a:srgbClr val="106861"/>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15017929" y="-2533783"/>
            <a:ext cx="5002094" cy="50020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alpha val="32941"/>
              </a:srgbClr>
            </a:solidFill>
            <a:ln w="742950" cap="sq">
              <a:solidFill>
                <a:srgbClr val="106861">
                  <a:alpha val="32941"/>
                </a:srgbClr>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2" name="Freeform 12"/>
          <p:cNvSpPr/>
          <p:nvPr/>
        </p:nvSpPr>
        <p:spPr>
          <a:xfrm rot="-10800000">
            <a:off x="6777357" y="3466152"/>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txBody>
          <a:bodyPr/>
          <a:lstStyle/>
          <a:p>
            <a:endParaRPr lang="en-US"/>
          </a:p>
        </p:txBody>
      </p:sp>
      <p:grpSp>
        <p:nvGrpSpPr>
          <p:cNvPr id="13" name="Group 13"/>
          <p:cNvGrpSpPr/>
          <p:nvPr/>
        </p:nvGrpSpPr>
        <p:grpSpPr>
          <a:xfrm>
            <a:off x="6706778" y="1432028"/>
            <a:ext cx="5334876" cy="2086085"/>
            <a:chOff x="0" y="0"/>
            <a:chExt cx="1234628" cy="482774"/>
          </a:xfrm>
        </p:grpSpPr>
        <p:sp>
          <p:nvSpPr>
            <p:cNvPr id="14" name="Freeform 14"/>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8F8F8"/>
            </a:solidFill>
            <a:ln w="104775" cap="rnd">
              <a:solidFill>
                <a:srgbClr val="106861"/>
              </a:solidFill>
              <a:prstDash val="solid"/>
              <a:round/>
            </a:ln>
          </p:spPr>
          <p:txBody>
            <a:bodyPr/>
            <a:lstStyle/>
            <a:p>
              <a:endParaRPr lang="en-US"/>
            </a:p>
          </p:txBody>
        </p:sp>
        <p:sp>
          <p:nvSpPr>
            <p:cNvPr id="15" name="TextBox 15"/>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6" name="Group 16"/>
          <p:cNvGrpSpPr/>
          <p:nvPr/>
        </p:nvGrpSpPr>
        <p:grpSpPr>
          <a:xfrm>
            <a:off x="6092764" y="1884934"/>
            <a:ext cx="1228028" cy="1226514"/>
            <a:chOff x="0" y="0"/>
            <a:chExt cx="323431" cy="323032"/>
          </a:xfrm>
        </p:grpSpPr>
        <p:sp>
          <p:nvSpPr>
            <p:cNvPr id="17" name="Freeform 1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txBody>
            <a:bodyPr/>
            <a:lstStyle/>
            <a:p>
              <a:endParaRPr lang="en-US"/>
            </a:p>
          </p:txBody>
        </p:sp>
        <p:sp>
          <p:nvSpPr>
            <p:cNvPr id="18" name="TextBox 18"/>
            <p:cNvSpPr txBox="1"/>
            <p:nvPr/>
          </p:nvSpPr>
          <p:spPr>
            <a:xfrm>
              <a:off x="0" y="-104775"/>
              <a:ext cx="323431" cy="427807"/>
            </a:xfrm>
            <a:prstGeom prst="rect">
              <a:avLst/>
            </a:prstGeom>
          </p:spPr>
          <p:txBody>
            <a:bodyPr lIns="50800" tIns="50800" rIns="50800" bIns="50800" rtlCol="0" anchor="ctr"/>
            <a:lstStyle/>
            <a:p>
              <a:pPr algn="ctr">
                <a:lnSpc>
                  <a:spcPts val="8076"/>
                </a:lnSpc>
              </a:pPr>
              <a:endParaRPr/>
            </a:p>
          </p:txBody>
        </p:sp>
      </p:grpSp>
      <p:sp>
        <p:nvSpPr>
          <p:cNvPr id="19" name="TextBox 19"/>
          <p:cNvSpPr txBox="1"/>
          <p:nvPr/>
        </p:nvSpPr>
        <p:spPr>
          <a:xfrm>
            <a:off x="7370193" y="2177210"/>
            <a:ext cx="4183100" cy="774486"/>
          </a:xfrm>
          <a:prstGeom prst="rect">
            <a:avLst/>
          </a:prstGeom>
        </p:spPr>
        <p:txBody>
          <a:bodyPr lIns="0" tIns="0" rIns="0" bIns="0" rtlCol="0" anchor="t">
            <a:spAutoFit/>
          </a:bodyPr>
          <a:lstStyle/>
          <a:p>
            <a:pPr marL="0" lvl="0" indent="0" algn="l">
              <a:lnSpc>
                <a:spcPts val="2026"/>
              </a:lnSpc>
              <a:spcBef>
                <a:spcPct val="0"/>
              </a:spcBef>
            </a:pPr>
            <a:r>
              <a:rPr lang="en-US" sz="1583">
                <a:solidFill>
                  <a:srgbClr val="0F4662"/>
                </a:solidFill>
                <a:latin typeface="Quicksand"/>
                <a:ea typeface="Quicksand"/>
                <a:cs typeface="Quicksand"/>
                <a:sym typeface="Quicksand"/>
              </a:rPr>
              <a:t>Cost of Goods Sold (COGS) and Profit Margins: "What Are the True Costs of Selling Adidas Products?"</a:t>
            </a:r>
          </a:p>
        </p:txBody>
      </p:sp>
      <p:sp>
        <p:nvSpPr>
          <p:cNvPr id="20" name="TextBox 20"/>
          <p:cNvSpPr txBox="1"/>
          <p:nvPr/>
        </p:nvSpPr>
        <p:spPr>
          <a:xfrm>
            <a:off x="7452778" y="1712330"/>
            <a:ext cx="4100514" cy="385621"/>
          </a:xfrm>
          <a:prstGeom prst="rect">
            <a:avLst/>
          </a:prstGeom>
        </p:spPr>
        <p:txBody>
          <a:bodyPr lIns="0" tIns="0" rIns="0" bIns="0" rtlCol="0" anchor="t">
            <a:spAutoFit/>
          </a:bodyPr>
          <a:lstStyle/>
          <a:p>
            <a:pPr marL="0" lvl="0" indent="0" algn="l">
              <a:lnSpc>
                <a:spcPts val="3017"/>
              </a:lnSpc>
              <a:spcBef>
                <a:spcPct val="0"/>
              </a:spcBef>
            </a:pPr>
            <a:r>
              <a:rPr lang="en-US" sz="2357">
                <a:solidFill>
                  <a:srgbClr val="0F4662"/>
                </a:solidFill>
                <a:latin typeface="Quicksand"/>
                <a:ea typeface="Quicksand"/>
                <a:cs typeface="Quicksand"/>
                <a:sym typeface="Quicksand"/>
              </a:rPr>
              <a:t>Question 2</a:t>
            </a:r>
          </a:p>
        </p:txBody>
      </p:sp>
      <p:sp>
        <p:nvSpPr>
          <p:cNvPr id="21" name="Freeform 21"/>
          <p:cNvSpPr/>
          <p:nvPr/>
        </p:nvSpPr>
        <p:spPr>
          <a:xfrm rot="-10800000">
            <a:off x="9789693" y="5962325"/>
            <a:ext cx="5128563" cy="381636"/>
          </a:xfrm>
          <a:custGeom>
            <a:avLst/>
            <a:gdLst/>
            <a:ahLst/>
            <a:cxnLst/>
            <a:rect l="l" t="t" r="r" b="b"/>
            <a:pathLst>
              <a:path w="5128563" h="381636">
                <a:moveTo>
                  <a:pt x="0" y="0"/>
                </a:moveTo>
                <a:lnTo>
                  <a:pt x="5128563" y="0"/>
                </a:lnTo>
                <a:lnTo>
                  <a:pt x="5128563" y="381636"/>
                </a:lnTo>
                <a:lnTo>
                  <a:pt x="0" y="381636"/>
                </a:lnTo>
                <a:lnTo>
                  <a:pt x="0" y="0"/>
                </a:lnTo>
                <a:close/>
              </a:path>
            </a:pathLst>
          </a:custGeom>
          <a:blipFill>
            <a:blip r:embed="rId2">
              <a:alphaModFix amt="72000"/>
            </a:blip>
            <a:stretch>
              <a:fillRect b="-286352"/>
            </a:stretch>
          </a:blipFill>
        </p:spPr>
        <p:txBody>
          <a:bodyPr/>
          <a:lstStyle/>
          <a:p>
            <a:endParaRPr lang="en-US"/>
          </a:p>
        </p:txBody>
      </p:sp>
      <p:grpSp>
        <p:nvGrpSpPr>
          <p:cNvPr id="22" name="Group 22"/>
          <p:cNvGrpSpPr/>
          <p:nvPr/>
        </p:nvGrpSpPr>
        <p:grpSpPr>
          <a:xfrm>
            <a:off x="9683052" y="3943039"/>
            <a:ext cx="5334876" cy="2086085"/>
            <a:chOff x="0" y="0"/>
            <a:chExt cx="1234628" cy="482774"/>
          </a:xfrm>
        </p:grpSpPr>
        <p:sp>
          <p:nvSpPr>
            <p:cNvPr id="23" name="Freeform 23"/>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8F8F8"/>
            </a:solidFill>
            <a:ln w="104775" cap="rnd">
              <a:solidFill>
                <a:srgbClr val="106861"/>
              </a:solidFill>
              <a:prstDash val="solid"/>
              <a:round/>
            </a:ln>
          </p:spPr>
          <p:txBody>
            <a:bodyPr/>
            <a:lstStyle/>
            <a:p>
              <a:endParaRPr lang="en-US"/>
            </a:p>
          </p:txBody>
        </p:sp>
        <p:sp>
          <p:nvSpPr>
            <p:cNvPr id="24" name="TextBox 24"/>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5" name="Group 25"/>
          <p:cNvGrpSpPr/>
          <p:nvPr/>
        </p:nvGrpSpPr>
        <p:grpSpPr>
          <a:xfrm>
            <a:off x="9069038" y="4395944"/>
            <a:ext cx="1228028" cy="1226514"/>
            <a:chOff x="0" y="0"/>
            <a:chExt cx="323431" cy="323032"/>
          </a:xfrm>
        </p:grpSpPr>
        <p:sp>
          <p:nvSpPr>
            <p:cNvPr id="26" name="Freeform 26"/>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txBody>
            <a:bodyPr/>
            <a:lstStyle/>
            <a:p>
              <a:endParaRPr lang="en-US"/>
            </a:p>
          </p:txBody>
        </p:sp>
        <p:sp>
          <p:nvSpPr>
            <p:cNvPr id="27" name="TextBox 27"/>
            <p:cNvSpPr txBox="1"/>
            <p:nvPr/>
          </p:nvSpPr>
          <p:spPr>
            <a:xfrm>
              <a:off x="0" y="-104775"/>
              <a:ext cx="323431" cy="427807"/>
            </a:xfrm>
            <a:prstGeom prst="rect">
              <a:avLst/>
            </a:prstGeom>
          </p:spPr>
          <p:txBody>
            <a:bodyPr lIns="50800" tIns="50800" rIns="50800" bIns="50800" rtlCol="0" anchor="ctr"/>
            <a:lstStyle/>
            <a:p>
              <a:pPr algn="ctr">
                <a:lnSpc>
                  <a:spcPts val="8076"/>
                </a:lnSpc>
              </a:pPr>
              <a:endParaRPr/>
            </a:p>
          </p:txBody>
        </p:sp>
      </p:grpSp>
      <p:sp>
        <p:nvSpPr>
          <p:cNvPr id="28" name="TextBox 28"/>
          <p:cNvSpPr txBox="1"/>
          <p:nvPr/>
        </p:nvSpPr>
        <p:spPr>
          <a:xfrm>
            <a:off x="10346467" y="4688220"/>
            <a:ext cx="4330762" cy="517311"/>
          </a:xfrm>
          <a:prstGeom prst="rect">
            <a:avLst/>
          </a:prstGeom>
        </p:spPr>
        <p:txBody>
          <a:bodyPr lIns="0" tIns="0" rIns="0" bIns="0" rtlCol="0" anchor="t">
            <a:spAutoFit/>
          </a:bodyPr>
          <a:lstStyle/>
          <a:p>
            <a:pPr marL="0" lvl="0" indent="0" algn="l">
              <a:lnSpc>
                <a:spcPts val="2026"/>
              </a:lnSpc>
              <a:spcBef>
                <a:spcPct val="0"/>
              </a:spcBef>
            </a:pPr>
            <a:r>
              <a:rPr lang="en-US" sz="1583">
                <a:solidFill>
                  <a:srgbClr val="0F4662"/>
                </a:solidFill>
                <a:latin typeface="Quicksand"/>
                <a:ea typeface="Quicksand"/>
                <a:cs typeface="Quicksand"/>
                <a:sym typeface="Quicksand"/>
              </a:rPr>
              <a:t>What factors contribute to higher total sales for retailers? </a:t>
            </a:r>
          </a:p>
        </p:txBody>
      </p:sp>
      <p:sp>
        <p:nvSpPr>
          <p:cNvPr id="29" name="TextBox 29"/>
          <p:cNvSpPr txBox="1"/>
          <p:nvPr/>
        </p:nvSpPr>
        <p:spPr>
          <a:xfrm>
            <a:off x="10429052" y="4223341"/>
            <a:ext cx="4100514" cy="385621"/>
          </a:xfrm>
          <a:prstGeom prst="rect">
            <a:avLst/>
          </a:prstGeom>
        </p:spPr>
        <p:txBody>
          <a:bodyPr lIns="0" tIns="0" rIns="0" bIns="0" rtlCol="0" anchor="t">
            <a:spAutoFit/>
          </a:bodyPr>
          <a:lstStyle/>
          <a:p>
            <a:pPr marL="0" lvl="0" indent="0" algn="l">
              <a:lnSpc>
                <a:spcPts val="3017"/>
              </a:lnSpc>
              <a:spcBef>
                <a:spcPct val="0"/>
              </a:spcBef>
            </a:pPr>
            <a:r>
              <a:rPr lang="en-US" sz="2357">
                <a:solidFill>
                  <a:srgbClr val="0F4662"/>
                </a:solidFill>
                <a:latin typeface="Quicksand"/>
                <a:ea typeface="Quicksand"/>
                <a:cs typeface="Quicksand"/>
                <a:sym typeface="Quicksand"/>
              </a:rPr>
              <a:t>Question 5</a:t>
            </a:r>
          </a:p>
        </p:txBody>
      </p:sp>
      <p:sp>
        <p:nvSpPr>
          <p:cNvPr id="30" name="Freeform 30"/>
          <p:cNvSpPr/>
          <p:nvPr/>
        </p:nvSpPr>
        <p:spPr>
          <a:xfrm>
            <a:off x="9281807" y="4514256"/>
            <a:ext cx="943649" cy="943649"/>
          </a:xfrm>
          <a:custGeom>
            <a:avLst/>
            <a:gdLst/>
            <a:ahLst/>
            <a:cxnLst/>
            <a:rect l="l" t="t" r="r" b="b"/>
            <a:pathLst>
              <a:path w="943649" h="943649">
                <a:moveTo>
                  <a:pt x="0" y="0"/>
                </a:moveTo>
                <a:lnTo>
                  <a:pt x="943649" y="0"/>
                </a:lnTo>
                <a:lnTo>
                  <a:pt x="943649" y="943650"/>
                </a:lnTo>
                <a:lnTo>
                  <a:pt x="0" y="94365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1" name="Freeform 31"/>
          <p:cNvSpPr/>
          <p:nvPr/>
        </p:nvSpPr>
        <p:spPr>
          <a:xfrm>
            <a:off x="6356516" y="2057181"/>
            <a:ext cx="841683" cy="841683"/>
          </a:xfrm>
          <a:custGeom>
            <a:avLst/>
            <a:gdLst/>
            <a:ahLst/>
            <a:cxnLst/>
            <a:rect l="l" t="t" r="r" b="b"/>
            <a:pathLst>
              <a:path w="841683" h="841683">
                <a:moveTo>
                  <a:pt x="0" y="0"/>
                </a:moveTo>
                <a:lnTo>
                  <a:pt x="841683" y="0"/>
                </a:lnTo>
                <a:lnTo>
                  <a:pt x="841683" y="841683"/>
                </a:lnTo>
                <a:lnTo>
                  <a:pt x="0" y="84168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32" name="Group 32"/>
          <p:cNvGrpSpPr/>
          <p:nvPr/>
        </p:nvGrpSpPr>
        <p:grpSpPr>
          <a:xfrm>
            <a:off x="4076541" y="8267476"/>
            <a:ext cx="1183417" cy="118341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7383"/>
            </a:solidFill>
            <a:ln w="742950" cap="sq">
              <a:solidFill>
                <a:srgbClr val="8DA4AF"/>
              </a:solidFill>
              <a:prstDash val="solid"/>
              <a:miter/>
            </a:ln>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5" name="Freeform 35"/>
          <p:cNvSpPr/>
          <p:nvPr/>
        </p:nvSpPr>
        <p:spPr>
          <a:xfrm rot="-10800000">
            <a:off x="628442" y="3466152"/>
            <a:ext cx="5128563" cy="381636"/>
          </a:xfrm>
          <a:custGeom>
            <a:avLst/>
            <a:gdLst/>
            <a:ahLst/>
            <a:cxnLst/>
            <a:rect l="l" t="t" r="r" b="b"/>
            <a:pathLst>
              <a:path w="5128563" h="381636">
                <a:moveTo>
                  <a:pt x="0" y="0"/>
                </a:moveTo>
                <a:lnTo>
                  <a:pt x="5128563" y="0"/>
                </a:lnTo>
                <a:lnTo>
                  <a:pt x="5128563" y="381637"/>
                </a:lnTo>
                <a:lnTo>
                  <a:pt x="0" y="381637"/>
                </a:lnTo>
                <a:lnTo>
                  <a:pt x="0" y="0"/>
                </a:lnTo>
                <a:close/>
              </a:path>
            </a:pathLst>
          </a:custGeom>
          <a:blipFill>
            <a:blip r:embed="rId2">
              <a:alphaModFix amt="72000"/>
            </a:blip>
            <a:stretch>
              <a:fillRect b="-286352"/>
            </a:stretch>
          </a:blipFill>
        </p:spPr>
        <p:txBody>
          <a:bodyPr/>
          <a:lstStyle/>
          <a:p>
            <a:endParaRPr lang="en-US"/>
          </a:p>
        </p:txBody>
      </p:sp>
      <p:grpSp>
        <p:nvGrpSpPr>
          <p:cNvPr id="36" name="Group 36"/>
          <p:cNvGrpSpPr/>
          <p:nvPr/>
        </p:nvGrpSpPr>
        <p:grpSpPr>
          <a:xfrm>
            <a:off x="557863" y="1432028"/>
            <a:ext cx="5334876" cy="2086085"/>
            <a:chOff x="0" y="0"/>
            <a:chExt cx="1234628" cy="482774"/>
          </a:xfrm>
        </p:grpSpPr>
        <p:sp>
          <p:nvSpPr>
            <p:cNvPr id="37" name="Freeform 37"/>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8F8F8"/>
            </a:solidFill>
            <a:ln w="104775" cap="rnd">
              <a:solidFill>
                <a:srgbClr val="106861"/>
              </a:solidFill>
              <a:prstDash val="solid"/>
              <a:round/>
            </a:ln>
          </p:spPr>
          <p:txBody>
            <a:bodyPr/>
            <a:lstStyle/>
            <a:p>
              <a:endParaRPr lang="en-US"/>
            </a:p>
          </p:txBody>
        </p:sp>
        <p:sp>
          <p:nvSpPr>
            <p:cNvPr id="38" name="TextBox 38"/>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9" name="Group 39"/>
          <p:cNvGrpSpPr/>
          <p:nvPr/>
        </p:nvGrpSpPr>
        <p:grpSpPr>
          <a:xfrm>
            <a:off x="-56151" y="1884934"/>
            <a:ext cx="1228028" cy="1226514"/>
            <a:chOff x="0" y="0"/>
            <a:chExt cx="323431" cy="323032"/>
          </a:xfrm>
        </p:grpSpPr>
        <p:sp>
          <p:nvSpPr>
            <p:cNvPr id="40" name="Freeform 40"/>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txBody>
            <a:bodyPr/>
            <a:lstStyle/>
            <a:p>
              <a:endParaRPr lang="en-US"/>
            </a:p>
          </p:txBody>
        </p:sp>
        <p:sp>
          <p:nvSpPr>
            <p:cNvPr id="41" name="TextBox 41"/>
            <p:cNvSpPr txBox="1"/>
            <p:nvPr/>
          </p:nvSpPr>
          <p:spPr>
            <a:xfrm>
              <a:off x="0" y="-104775"/>
              <a:ext cx="323431" cy="427807"/>
            </a:xfrm>
            <a:prstGeom prst="rect">
              <a:avLst/>
            </a:prstGeom>
          </p:spPr>
          <p:txBody>
            <a:bodyPr lIns="50800" tIns="50800" rIns="50800" bIns="50800" rtlCol="0" anchor="ctr"/>
            <a:lstStyle/>
            <a:p>
              <a:pPr algn="ctr">
                <a:lnSpc>
                  <a:spcPts val="8076"/>
                </a:lnSpc>
              </a:pPr>
              <a:endParaRPr/>
            </a:p>
          </p:txBody>
        </p:sp>
      </p:grpSp>
      <p:sp>
        <p:nvSpPr>
          <p:cNvPr id="42" name="TextBox 42"/>
          <p:cNvSpPr txBox="1"/>
          <p:nvPr/>
        </p:nvSpPr>
        <p:spPr>
          <a:xfrm>
            <a:off x="1221277" y="2177210"/>
            <a:ext cx="4183100" cy="1031661"/>
          </a:xfrm>
          <a:prstGeom prst="rect">
            <a:avLst/>
          </a:prstGeom>
        </p:spPr>
        <p:txBody>
          <a:bodyPr lIns="0" tIns="0" rIns="0" bIns="0" rtlCol="0" anchor="t">
            <a:spAutoFit/>
          </a:bodyPr>
          <a:lstStyle/>
          <a:p>
            <a:pPr marL="0" lvl="0" indent="0" algn="l">
              <a:lnSpc>
                <a:spcPts val="2026"/>
              </a:lnSpc>
              <a:spcBef>
                <a:spcPct val="0"/>
              </a:spcBef>
            </a:pPr>
            <a:r>
              <a:rPr lang="en-US" sz="1583">
                <a:solidFill>
                  <a:srgbClr val="0F4662"/>
                </a:solidFill>
                <a:latin typeface="Quicksand"/>
                <a:ea typeface="Quicksand"/>
                <a:cs typeface="Quicksand"/>
                <a:sym typeface="Quicksand"/>
              </a:rPr>
              <a:t>How does price sensitivity vary among different product categories, and what impact does this have on operating profit and volume? </a:t>
            </a:r>
          </a:p>
        </p:txBody>
      </p:sp>
      <p:sp>
        <p:nvSpPr>
          <p:cNvPr id="43" name="TextBox 43"/>
          <p:cNvSpPr txBox="1"/>
          <p:nvPr/>
        </p:nvSpPr>
        <p:spPr>
          <a:xfrm>
            <a:off x="1303863" y="1712330"/>
            <a:ext cx="4100514" cy="385621"/>
          </a:xfrm>
          <a:prstGeom prst="rect">
            <a:avLst/>
          </a:prstGeom>
        </p:spPr>
        <p:txBody>
          <a:bodyPr lIns="0" tIns="0" rIns="0" bIns="0" rtlCol="0" anchor="t">
            <a:spAutoFit/>
          </a:bodyPr>
          <a:lstStyle/>
          <a:p>
            <a:pPr marL="0" lvl="0" indent="0" algn="l">
              <a:lnSpc>
                <a:spcPts val="3017"/>
              </a:lnSpc>
              <a:spcBef>
                <a:spcPct val="0"/>
              </a:spcBef>
            </a:pPr>
            <a:r>
              <a:rPr lang="en-US" sz="2357">
                <a:solidFill>
                  <a:srgbClr val="0F4662"/>
                </a:solidFill>
                <a:latin typeface="Quicksand"/>
                <a:ea typeface="Quicksand"/>
                <a:cs typeface="Quicksand"/>
                <a:sym typeface="Quicksand"/>
              </a:rPr>
              <a:t>Question 1</a:t>
            </a:r>
          </a:p>
        </p:txBody>
      </p:sp>
      <p:sp>
        <p:nvSpPr>
          <p:cNvPr id="44" name="Freeform 44"/>
          <p:cNvSpPr/>
          <p:nvPr/>
        </p:nvSpPr>
        <p:spPr>
          <a:xfrm rot="-10800000">
            <a:off x="3640778" y="5962325"/>
            <a:ext cx="5128563" cy="381636"/>
          </a:xfrm>
          <a:custGeom>
            <a:avLst/>
            <a:gdLst/>
            <a:ahLst/>
            <a:cxnLst/>
            <a:rect l="l" t="t" r="r" b="b"/>
            <a:pathLst>
              <a:path w="5128563" h="381636">
                <a:moveTo>
                  <a:pt x="0" y="0"/>
                </a:moveTo>
                <a:lnTo>
                  <a:pt x="5128563" y="0"/>
                </a:lnTo>
                <a:lnTo>
                  <a:pt x="5128563" y="381636"/>
                </a:lnTo>
                <a:lnTo>
                  <a:pt x="0" y="381636"/>
                </a:lnTo>
                <a:lnTo>
                  <a:pt x="0" y="0"/>
                </a:lnTo>
                <a:close/>
              </a:path>
            </a:pathLst>
          </a:custGeom>
          <a:blipFill>
            <a:blip r:embed="rId2">
              <a:alphaModFix amt="72000"/>
            </a:blip>
            <a:stretch>
              <a:fillRect b="-286352"/>
            </a:stretch>
          </a:blipFill>
        </p:spPr>
        <p:txBody>
          <a:bodyPr/>
          <a:lstStyle/>
          <a:p>
            <a:endParaRPr lang="en-US"/>
          </a:p>
        </p:txBody>
      </p:sp>
      <p:grpSp>
        <p:nvGrpSpPr>
          <p:cNvPr id="45" name="Group 45"/>
          <p:cNvGrpSpPr/>
          <p:nvPr/>
        </p:nvGrpSpPr>
        <p:grpSpPr>
          <a:xfrm>
            <a:off x="3534137" y="3943039"/>
            <a:ext cx="5334876" cy="2086085"/>
            <a:chOff x="0" y="0"/>
            <a:chExt cx="1234628" cy="482774"/>
          </a:xfrm>
        </p:grpSpPr>
        <p:sp>
          <p:nvSpPr>
            <p:cNvPr id="46" name="Freeform 46"/>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8F8F8"/>
            </a:solidFill>
            <a:ln w="104775" cap="rnd">
              <a:solidFill>
                <a:srgbClr val="106861"/>
              </a:solidFill>
              <a:prstDash val="solid"/>
              <a:round/>
            </a:ln>
          </p:spPr>
          <p:txBody>
            <a:bodyPr/>
            <a:lstStyle/>
            <a:p>
              <a:endParaRPr lang="en-US"/>
            </a:p>
          </p:txBody>
        </p:sp>
        <p:sp>
          <p:nvSpPr>
            <p:cNvPr id="47" name="TextBox 47"/>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48" name="Group 48"/>
          <p:cNvGrpSpPr/>
          <p:nvPr/>
        </p:nvGrpSpPr>
        <p:grpSpPr>
          <a:xfrm>
            <a:off x="2920123" y="4395944"/>
            <a:ext cx="1228028" cy="1226514"/>
            <a:chOff x="0" y="0"/>
            <a:chExt cx="323431" cy="323032"/>
          </a:xfrm>
        </p:grpSpPr>
        <p:sp>
          <p:nvSpPr>
            <p:cNvPr id="49" name="Freeform 49"/>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txBody>
            <a:bodyPr/>
            <a:lstStyle/>
            <a:p>
              <a:endParaRPr lang="en-US"/>
            </a:p>
          </p:txBody>
        </p:sp>
        <p:sp>
          <p:nvSpPr>
            <p:cNvPr id="50" name="TextBox 50"/>
            <p:cNvSpPr txBox="1"/>
            <p:nvPr/>
          </p:nvSpPr>
          <p:spPr>
            <a:xfrm>
              <a:off x="0" y="-104775"/>
              <a:ext cx="323431" cy="427807"/>
            </a:xfrm>
            <a:prstGeom prst="rect">
              <a:avLst/>
            </a:prstGeom>
          </p:spPr>
          <p:txBody>
            <a:bodyPr lIns="50800" tIns="50800" rIns="50800" bIns="50800" rtlCol="0" anchor="ctr"/>
            <a:lstStyle/>
            <a:p>
              <a:pPr algn="ctr">
                <a:lnSpc>
                  <a:spcPts val="8076"/>
                </a:lnSpc>
              </a:pPr>
              <a:endParaRPr/>
            </a:p>
          </p:txBody>
        </p:sp>
      </p:grpSp>
      <p:sp>
        <p:nvSpPr>
          <p:cNvPr id="51" name="TextBox 51"/>
          <p:cNvSpPr txBox="1"/>
          <p:nvPr/>
        </p:nvSpPr>
        <p:spPr>
          <a:xfrm>
            <a:off x="4197551" y="4688220"/>
            <a:ext cx="4183100" cy="517311"/>
          </a:xfrm>
          <a:prstGeom prst="rect">
            <a:avLst/>
          </a:prstGeom>
        </p:spPr>
        <p:txBody>
          <a:bodyPr lIns="0" tIns="0" rIns="0" bIns="0" rtlCol="0" anchor="t">
            <a:spAutoFit/>
          </a:bodyPr>
          <a:lstStyle/>
          <a:p>
            <a:pPr marL="0" lvl="0" indent="0" algn="l">
              <a:lnSpc>
                <a:spcPts val="2026"/>
              </a:lnSpc>
              <a:spcBef>
                <a:spcPct val="0"/>
              </a:spcBef>
            </a:pPr>
            <a:r>
              <a:rPr lang="en-US" sz="1583">
                <a:solidFill>
                  <a:srgbClr val="0F4662"/>
                </a:solidFill>
                <a:latin typeface="Quicksand"/>
                <a:ea typeface="Quicksand"/>
                <a:cs typeface="Quicksand"/>
                <a:sym typeface="Quicksand"/>
              </a:rPr>
              <a:t>How do sales vary over time for different product categories?</a:t>
            </a:r>
          </a:p>
        </p:txBody>
      </p:sp>
      <p:sp>
        <p:nvSpPr>
          <p:cNvPr id="52" name="TextBox 52"/>
          <p:cNvSpPr txBox="1"/>
          <p:nvPr/>
        </p:nvSpPr>
        <p:spPr>
          <a:xfrm>
            <a:off x="4280137" y="4223341"/>
            <a:ext cx="4100514" cy="385621"/>
          </a:xfrm>
          <a:prstGeom prst="rect">
            <a:avLst/>
          </a:prstGeom>
        </p:spPr>
        <p:txBody>
          <a:bodyPr lIns="0" tIns="0" rIns="0" bIns="0" rtlCol="0" anchor="t">
            <a:spAutoFit/>
          </a:bodyPr>
          <a:lstStyle/>
          <a:p>
            <a:pPr marL="0" lvl="0" indent="0" algn="l">
              <a:lnSpc>
                <a:spcPts val="3017"/>
              </a:lnSpc>
              <a:spcBef>
                <a:spcPct val="0"/>
              </a:spcBef>
            </a:pPr>
            <a:r>
              <a:rPr lang="en-US" sz="2357">
                <a:solidFill>
                  <a:srgbClr val="0F4662"/>
                </a:solidFill>
                <a:latin typeface="Quicksand"/>
                <a:ea typeface="Quicksand"/>
                <a:cs typeface="Quicksand"/>
                <a:sym typeface="Quicksand"/>
              </a:rPr>
              <a:t>Question 4</a:t>
            </a:r>
          </a:p>
        </p:txBody>
      </p:sp>
      <p:sp>
        <p:nvSpPr>
          <p:cNvPr id="53" name="Freeform 53"/>
          <p:cNvSpPr/>
          <p:nvPr/>
        </p:nvSpPr>
        <p:spPr>
          <a:xfrm>
            <a:off x="3132891" y="4514256"/>
            <a:ext cx="943649" cy="943649"/>
          </a:xfrm>
          <a:custGeom>
            <a:avLst/>
            <a:gdLst/>
            <a:ahLst/>
            <a:cxnLst/>
            <a:rect l="l" t="t" r="r" b="b"/>
            <a:pathLst>
              <a:path w="943649" h="943649">
                <a:moveTo>
                  <a:pt x="0" y="0"/>
                </a:moveTo>
                <a:lnTo>
                  <a:pt x="943650" y="0"/>
                </a:lnTo>
                <a:lnTo>
                  <a:pt x="943650" y="943650"/>
                </a:lnTo>
                <a:lnTo>
                  <a:pt x="0" y="94365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4" name="Freeform 54"/>
          <p:cNvSpPr/>
          <p:nvPr/>
        </p:nvSpPr>
        <p:spPr>
          <a:xfrm rot="-10800000">
            <a:off x="6815248" y="8477548"/>
            <a:ext cx="5128563" cy="381636"/>
          </a:xfrm>
          <a:custGeom>
            <a:avLst/>
            <a:gdLst/>
            <a:ahLst/>
            <a:cxnLst/>
            <a:rect l="l" t="t" r="r" b="b"/>
            <a:pathLst>
              <a:path w="5128563" h="381636">
                <a:moveTo>
                  <a:pt x="0" y="0"/>
                </a:moveTo>
                <a:lnTo>
                  <a:pt x="5128563" y="0"/>
                </a:lnTo>
                <a:lnTo>
                  <a:pt x="5128563" y="381636"/>
                </a:lnTo>
                <a:lnTo>
                  <a:pt x="0" y="381636"/>
                </a:lnTo>
                <a:lnTo>
                  <a:pt x="0" y="0"/>
                </a:lnTo>
                <a:close/>
              </a:path>
            </a:pathLst>
          </a:custGeom>
          <a:blipFill>
            <a:blip r:embed="rId2">
              <a:alphaModFix amt="72000"/>
            </a:blip>
            <a:stretch>
              <a:fillRect b="-286352"/>
            </a:stretch>
          </a:blipFill>
        </p:spPr>
        <p:txBody>
          <a:bodyPr/>
          <a:lstStyle/>
          <a:p>
            <a:endParaRPr lang="en-US"/>
          </a:p>
        </p:txBody>
      </p:sp>
      <p:grpSp>
        <p:nvGrpSpPr>
          <p:cNvPr id="55" name="Group 55"/>
          <p:cNvGrpSpPr/>
          <p:nvPr/>
        </p:nvGrpSpPr>
        <p:grpSpPr>
          <a:xfrm>
            <a:off x="6708607" y="6458261"/>
            <a:ext cx="5334876" cy="2086085"/>
            <a:chOff x="0" y="0"/>
            <a:chExt cx="1234628" cy="482774"/>
          </a:xfrm>
        </p:grpSpPr>
        <p:sp>
          <p:nvSpPr>
            <p:cNvPr id="56" name="Freeform 56"/>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8F8F8"/>
            </a:solidFill>
            <a:ln w="104775" cap="rnd">
              <a:solidFill>
                <a:srgbClr val="106861"/>
              </a:solidFill>
              <a:prstDash val="solid"/>
              <a:round/>
            </a:ln>
          </p:spPr>
          <p:txBody>
            <a:bodyPr/>
            <a:lstStyle/>
            <a:p>
              <a:endParaRPr lang="en-US"/>
            </a:p>
          </p:txBody>
        </p:sp>
        <p:sp>
          <p:nvSpPr>
            <p:cNvPr id="57" name="TextBox 57"/>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8" name="Group 58"/>
          <p:cNvGrpSpPr/>
          <p:nvPr/>
        </p:nvGrpSpPr>
        <p:grpSpPr>
          <a:xfrm>
            <a:off x="6094593" y="6911167"/>
            <a:ext cx="1228028" cy="1226514"/>
            <a:chOff x="0" y="0"/>
            <a:chExt cx="323431" cy="323032"/>
          </a:xfrm>
        </p:grpSpPr>
        <p:sp>
          <p:nvSpPr>
            <p:cNvPr id="59" name="Freeform 59"/>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txBody>
            <a:bodyPr/>
            <a:lstStyle/>
            <a:p>
              <a:endParaRPr lang="en-US"/>
            </a:p>
          </p:txBody>
        </p:sp>
        <p:sp>
          <p:nvSpPr>
            <p:cNvPr id="60" name="TextBox 60"/>
            <p:cNvSpPr txBox="1"/>
            <p:nvPr/>
          </p:nvSpPr>
          <p:spPr>
            <a:xfrm>
              <a:off x="0" y="-104775"/>
              <a:ext cx="323431" cy="427807"/>
            </a:xfrm>
            <a:prstGeom prst="rect">
              <a:avLst/>
            </a:prstGeom>
          </p:spPr>
          <p:txBody>
            <a:bodyPr lIns="50800" tIns="50800" rIns="50800" bIns="50800" rtlCol="0" anchor="ctr"/>
            <a:lstStyle/>
            <a:p>
              <a:pPr algn="ctr">
                <a:lnSpc>
                  <a:spcPts val="8076"/>
                </a:lnSpc>
              </a:pPr>
              <a:endParaRPr/>
            </a:p>
          </p:txBody>
        </p:sp>
      </p:grpSp>
      <p:sp>
        <p:nvSpPr>
          <p:cNvPr id="61" name="TextBox 61"/>
          <p:cNvSpPr txBox="1"/>
          <p:nvPr/>
        </p:nvSpPr>
        <p:spPr>
          <a:xfrm>
            <a:off x="7372022" y="7203443"/>
            <a:ext cx="4183100" cy="774486"/>
          </a:xfrm>
          <a:prstGeom prst="rect">
            <a:avLst/>
          </a:prstGeom>
        </p:spPr>
        <p:txBody>
          <a:bodyPr lIns="0" tIns="0" rIns="0" bIns="0" rtlCol="0" anchor="t">
            <a:spAutoFit/>
          </a:bodyPr>
          <a:lstStyle/>
          <a:p>
            <a:pPr marL="0" lvl="0" indent="0" algn="l">
              <a:lnSpc>
                <a:spcPts val="2026"/>
              </a:lnSpc>
              <a:spcBef>
                <a:spcPct val="0"/>
              </a:spcBef>
            </a:pPr>
            <a:r>
              <a:rPr lang="en-US" sz="1583">
                <a:solidFill>
                  <a:srgbClr val="0F4662"/>
                </a:solidFill>
                <a:latin typeface="Quicksand"/>
                <a:ea typeface="Quicksand"/>
                <a:cs typeface="Quicksand"/>
                <a:sym typeface="Quicksand"/>
              </a:rPr>
              <a:t>Which sales methods are most effective in driving high sales volumes across different regions?</a:t>
            </a:r>
          </a:p>
        </p:txBody>
      </p:sp>
      <p:sp>
        <p:nvSpPr>
          <p:cNvPr id="62" name="TextBox 62"/>
          <p:cNvSpPr txBox="1"/>
          <p:nvPr/>
        </p:nvSpPr>
        <p:spPr>
          <a:xfrm>
            <a:off x="7454607" y="6738564"/>
            <a:ext cx="4100514" cy="385621"/>
          </a:xfrm>
          <a:prstGeom prst="rect">
            <a:avLst/>
          </a:prstGeom>
        </p:spPr>
        <p:txBody>
          <a:bodyPr lIns="0" tIns="0" rIns="0" bIns="0" rtlCol="0" anchor="t">
            <a:spAutoFit/>
          </a:bodyPr>
          <a:lstStyle/>
          <a:p>
            <a:pPr marL="0" lvl="0" indent="0" algn="l">
              <a:lnSpc>
                <a:spcPts val="3017"/>
              </a:lnSpc>
              <a:spcBef>
                <a:spcPct val="0"/>
              </a:spcBef>
            </a:pPr>
            <a:r>
              <a:rPr lang="en-US" sz="2357">
                <a:solidFill>
                  <a:srgbClr val="0F4662"/>
                </a:solidFill>
                <a:latin typeface="Quicksand"/>
                <a:ea typeface="Quicksand"/>
                <a:cs typeface="Quicksand"/>
                <a:sym typeface="Quicksand"/>
              </a:rPr>
              <a:t>Question 6</a:t>
            </a:r>
          </a:p>
        </p:txBody>
      </p:sp>
      <p:sp>
        <p:nvSpPr>
          <p:cNvPr id="63" name="Freeform 63"/>
          <p:cNvSpPr/>
          <p:nvPr/>
        </p:nvSpPr>
        <p:spPr>
          <a:xfrm>
            <a:off x="6358345" y="7067861"/>
            <a:ext cx="841683" cy="852533"/>
          </a:xfrm>
          <a:custGeom>
            <a:avLst/>
            <a:gdLst/>
            <a:ahLst/>
            <a:cxnLst/>
            <a:rect l="l" t="t" r="r" b="b"/>
            <a:pathLst>
              <a:path w="841683" h="852533">
                <a:moveTo>
                  <a:pt x="0" y="0"/>
                </a:moveTo>
                <a:lnTo>
                  <a:pt x="841683" y="0"/>
                </a:lnTo>
                <a:lnTo>
                  <a:pt x="841683" y="852534"/>
                </a:lnTo>
                <a:lnTo>
                  <a:pt x="0" y="85253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4" name="Freeform 64"/>
          <p:cNvSpPr/>
          <p:nvPr/>
        </p:nvSpPr>
        <p:spPr>
          <a:xfrm>
            <a:off x="207601" y="2057181"/>
            <a:ext cx="841683" cy="841683"/>
          </a:xfrm>
          <a:custGeom>
            <a:avLst/>
            <a:gdLst/>
            <a:ahLst/>
            <a:cxnLst/>
            <a:rect l="l" t="t" r="r" b="b"/>
            <a:pathLst>
              <a:path w="841683" h="841683">
                <a:moveTo>
                  <a:pt x="0" y="0"/>
                </a:moveTo>
                <a:lnTo>
                  <a:pt x="841682" y="0"/>
                </a:lnTo>
                <a:lnTo>
                  <a:pt x="841682" y="841683"/>
                </a:lnTo>
                <a:lnTo>
                  <a:pt x="0" y="84168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5" name="Freeform 65"/>
          <p:cNvSpPr/>
          <p:nvPr/>
        </p:nvSpPr>
        <p:spPr>
          <a:xfrm rot="-10800000">
            <a:off x="12897698" y="3464570"/>
            <a:ext cx="5128563" cy="381636"/>
          </a:xfrm>
          <a:custGeom>
            <a:avLst/>
            <a:gdLst/>
            <a:ahLst/>
            <a:cxnLst/>
            <a:rect l="l" t="t" r="r" b="b"/>
            <a:pathLst>
              <a:path w="5128563" h="381636">
                <a:moveTo>
                  <a:pt x="0" y="0"/>
                </a:moveTo>
                <a:lnTo>
                  <a:pt x="5128563" y="0"/>
                </a:lnTo>
                <a:lnTo>
                  <a:pt x="5128563" y="381636"/>
                </a:lnTo>
                <a:lnTo>
                  <a:pt x="0" y="381636"/>
                </a:lnTo>
                <a:lnTo>
                  <a:pt x="0" y="0"/>
                </a:lnTo>
                <a:close/>
              </a:path>
            </a:pathLst>
          </a:custGeom>
          <a:blipFill>
            <a:blip r:embed="rId2">
              <a:alphaModFix amt="72000"/>
            </a:blip>
            <a:stretch>
              <a:fillRect b="-286352"/>
            </a:stretch>
          </a:blipFill>
        </p:spPr>
        <p:txBody>
          <a:bodyPr/>
          <a:lstStyle/>
          <a:p>
            <a:endParaRPr lang="en-US"/>
          </a:p>
        </p:txBody>
      </p:sp>
      <p:grpSp>
        <p:nvGrpSpPr>
          <p:cNvPr id="66" name="Group 66"/>
          <p:cNvGrpSpPr/>
          <p:nvPr/>
        </p:nvGrpSpPr>
        <p:grpSpPr>
          <a:xfrm>
            <a:off x="12827119" y="1432028"/>
            <a:ext cx="5334876" cy="2086085"/>
            <a:chOff x="0" y="0"/>
            <a:chExt cx="1234628" cy="482774"/>
          </a:xfrm>
        </p:grpSpPr>
        <p:sp>
          <p:nvSpPr>
            <p:cNvPr id="67" name="Freeform 67"/>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8F8F8"/>
            </a:solidFill>
            <a:ln w="104775" cap="rnd">
              <a:solidFill>
                <a:srgbClr val="106861"/>
              </a:solidFill>
              <a:prstDash val="solid"/>
              <a:round/>
            </a:ln>
          </p:spPr>
          <p:txBody>
            <a:bodyPr/>
            <a:lstStyle/>
            <a:p>
              <a:endParaRPr lang="en-US"/>
            </a:p>
          </p:txBody>
        </p:sp>
        <p:sp>
          <p:nvSpPr>
            <p:cNvPr id="68" name="TextBox 68"/>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9" name="Group 69"/>
          <p:cNvGrpSpPr/>
          <p:nvPr/>
        </p:nvGrpSpPr>
        <p:grpSpPr>
          <a:xfrm>
            <a:off x="12213105" y="1884934"/>
            <a:ext cx="1228028" cy="1226514"/>
            <a:chOff x="0" y="0"/>
            <a:chExt cx="323431" cy="323032"/>
          </a:xfrm>
        </p:grpSpPr>
        <p:sp>
          <p:nvSpPr>
            <p:cNvPr id="70" name="Freeform 70"/>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8F8F8"/>
            </a:solidFill>
          </p:spPr>
          <p:txBody>
            <a:bodyPr/>
            <a:lstStyle/>
            <a:p>
              <a:endParaRPr lang="en-US"/>
            </a:p>
          </p:txBody>
        </p:sp>
        <p:sp>
          <p:nvSpPr>
            <p:cNvPr id="71" name="TextBox 71"/>
            <p:cNvSpPr txBox="1"/>
            <p:nvPr/>
          </p:nvSpPr>
          <p:spPr>
            <a:xfrm>
              <a:off x="0" y="-104775"/>
              <a:ext cx="323431" cy="427807"/>
            </a:xfrm>
            <a:prstGeom prst="rect">
              <a:avLst/>
            </a:prstGeom>
          </p:spPr>
          <p:txBody>
            <a:bodyPr lIns="50800" tIns="50800" rIns="50800" bIns="50800" rtlCol="0" anchor="ctr"/>
            <a:lstStyle/>
            <a:p>
              <a:pPr algn="ctr">
                <a:lnSpc>
                  <a:spcPts val="8076"/>
                </a:lnSpc>
              </a:pPr>
              <a:endParaRPr/>
            </a:p>
          </p:txBody>
        </p:sp>
      </p:grpSp>
      <p:sp>
        <p:nvSpPr>
          <p:cNvPr id="72" name="TextBox 72"/>
          <p:cNvSpPr txBox="1"/>
          <p:nvPr/>
        </p:nvSpPr>
        <p:spPr>
          <a:xfrm>
            <a:off x="13318539" y="2078901"/>
            <a:ext cx="4429204" cy="1288836"/>
          </a:xfrm>
          <a:prstGeom prst="rect">
            <a:avLst/>
          </a:prstGeom>
        </p:spPr>
        <p:txBody>
          <a:bodyPr lIns="0" tIns="0" rIns="0" bIns="0" rtlCol="0" anchor="t">
            <a:spAutoFit/>
          </a:bodyPr>
          <a:lstStyle/>
          <a:p>
            <a:pPr marL="0" lvl="0" indent="0" algn="l">
              <a:lnSpc>
                <a:spcPts val="2026"/>
              </a:lnSpc>
              <a:spcBef>
                <a:spcPct val="0"/>
              </a:spcBef>
            </a:pPr>
            <a:r>
              <a:rPr lang="en-US" sz="1583">
                <a:solidFill>
                  <a:srgbClr val="0F4662"/>
                </a:solidFill>
                <a:latin typeface="Quicksand"/>
                <a:ea typeface="Quicksand"/>
                <a:cs typeface="Quicksand"/>
                <a:sym typeface="Quicksand"/>
              </a:rPr>
              <a:t>How do product lifecycles (introduction, growth, maturity, and decline phases) affect Adidas’s sales strategies, and what are the early indicators of a product entering the decline phase?</a:t>
            </a:r>
          </a:p>
        </p:txBody>
      </p:sp>
      <p:sp>
        <p:nvSpPr>
          <p:cNvPr id="73" name="TextBox 73"/>
          <p:cNvSpPr txBox="1"/>
          <p:nvPr/>
        </p:nvSpPr>
        <p:spPr>
          <a:xfrm>
            <a:off x="13573119" y="1712330"/>
            <a:ext cx="4100514" cy="385621"/>
          </a:xfrm>
          <a:prstGeom prst="rect">
            <a:avLst/>
          </a:prstGeom>
        </p:spPr>
        <p:txBody>
          <a:bodyPr lIns="0" tIns="0" rIns="0" bIns="0" rtlCol="0" anchor="t">
            <a:spAutoFit/>
          </a:bodyPr>
          <a:lstStyle/>
          <a:p>
            <a:pPr marL="0" lvl="0" indent="0" algn="l">
              <a:lnSpc>
                <a:spcPts val="3017"/>
              </a:lnSpc>
              <a:spcBef>
                <a:spcPct val="0"/>
              </a:spcBef>
            </a:pPr>
            <a:r>
              <a:rPr lang="en-US" sz="2357">
                <a:solidFill>
                  <a:srgbClr val="0F4662"/>
                </a:solidFill>
                <a:latin typeface="Quicksand"/>
                <a:ea typeface="Quicksand"/>
                <a:cs typeface="Quicksand"/>
                <a:sym typeface="Quicksand"/>
              </a:rPr>
              <a:t>Question 3</a:t>
            </a:r>
          </a:p>
        </p:txBody>
      </p:sp>
      <p:sp>
        <p:nvSpPr>
          <p:cNvPr id="74" name="Freeform 74"/>
          <p:cNvSpPr/>
          <p:nvPr/>
        </p:nvSpPr>
        <p:spPr>
          <a:xfrm>
            <a:off x="12476856" y="2057181"/>
            <a:ext cx="841683" cy="841683"/>
          </a:xfrm>
          <a:custGeom>
            <a:avLst/>
            <a:gdLst/>
            <a:ahLst/>
            <a:cxnLst/>
            <a:rect l="l" t="t" r="r" b="b"/>
            <a:pathLst>
              <a:path w="841683" h="841683">
                <a:moveTo>
                  <a:pt x="0" y="0"/>
                </a:moveTo>
                <a:lnTo>
                  <a:pt x="841683" y="0"/>
                </a:lnTo>
                <a:lnTo>
                  <a:pt x="841683" y="841683"/>
                </a:lnTo>
                <a:lnTo>
                  <a:pt x="0" y="84168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048230" y="2127574"/>
            <a:ext cx="3098166" cy="3696945"/>
            <a:chOff x="0" y="0"/>
            <a:chExt cx="1418473" cy="1692619"/>
          </a:xfrm>
        </p:grpSpPr>
        <p:sp>
          <p:nvSpPr>
            <p:cNvPr id="3" name="Freeform 3"/>
            <p:cNvSpPr/>
            <p:nvPr/>
          </p:nvSpPr>
          <p:spPr>
            <a:xfrm>
              <a:off x="0" y="0"/>
              <a:ext cx="1418473" cy="1692619"/>
            </a:xfrm>
            <a:custGeom>
              <a:avLst/>
              <a:gdLst/>
              <a:ahLst/>
              <a:cxnLst/>
              <a:rect l="l" t="t" r="r" b="b"/>
              <a:pathLst>
                <a:path w="1418473" h="1692619">
                  <a:moveTo>
                    <a:pt x="127442" y="0"/>
                  </a:moveTo>
                  <a:lnTo>
                    <a:pt x="1291030" y="0"/>
                  </a:lnTo>
                  <a:cubicBezTo>
                    <a:pt x="1361415" y="0"/>
                    <a:pt x="1418473" y="57058"/>
                    <a:pt x="1418473" y="127442"/>
                  </a:cubicBezTo>
                  <a:lnTo>
                    <a:pt x="1418473" y="1565177"/>
                  </a:lnTo>
                  <a:cubicBezTo>
                    <a:pt x="1418473" y="1598977"/>
                    <a:pt x="1405046" y="1631392"/>
                    <a:pt x="1381146" y="1655292"/>
                  </a:cubicBezTo>
                  <a:cubicBezTo>
                    <a:pt x="1357246" y="1679192"/>
                    <a:pt x="1324830" y="1692619"/>
                    <a:pt x="1291030" y="1692619"/>
                  </a:cubicBezTo>
                  <a:lnTo>
                    <a:pt x="127442" y="1692619"/>
                  </a:lnTo>
                  <a:cubicBezTo>
                    <a:pt x="57058" y="1692619"/>
                    <a:pt x="0" y="1635561"/>
                    <a:pt x="0" y="1565177"/>
                  </a:cubicBezTo>
                  <a:lnTo>
                    <a:pt x="0" y="127442"/>
                  </a:lnTo>
                  <a:cubicBezTo>
                    <a:pt x="0" y="93643"/>
                    <a:pt x="13427" y="61227"/>
                    <a:pt x="37327" y="37327"/>
                  </a:cubicBezTo>
                  <a:cubicBezTo>
                    <a:pt x="61227" y="13427"/>
                    <a:pt x="93643" y="0"/>
                    <a:pt x="127442" y="0"/>
                  </a:cubicBezTo>
                  <a:close/>
                </a:path>
              </a:pathLst>
            </a:custGeom>
            <a:solidFill>
              <a:srgbClr val="DBE5EA"/>
            </a:solidFill>
          </p:spPr>
          <p:txBody>
            <a:bodyPr/>
            <a:lstStyle/>
            <a:p>
              <a:endParaRPr lang="en-US"/>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5744780" y="2127574"/>
            <a:ext cx="3098166" cy="3696945"/>
            <a:chOff x="0" y="0"/>
            <a:chExt cx="1418473" cy="1692619"/>
          </a:xfrm>
        </p:grpSpPr>
        <p:sp>
          <p:nvSpPr>
            <p:cNvPr id="6" name="Freeform 6"/>
            <p:cNvSpPr/>
            <p:nvPr/>
          </p:nvSpPr>
          <p:spPr>
            <a:xfrm>
              <a:off x="0" y="0"/>
              <a:ext cx="1418473" cy="1692619"/>
            </a:xfrm>
            <a:custGeom>
              <a:avLst/>
              <a:gdLst/>
              <a:ahLst/>
              <a:cxnLst/>
              <a:rect l="l" t="t" r="r" b="b"/>
              <a:pathLst>
                <a:path w="1418473" h="1692619">
                  <a:moveTo>
                    <a:pt x="127442" y="0"/>
                  </a:moveTo>
                  <a:lnTo>
                    <a:pt x="1291030" y="0"/>
                  </a:lnTo>
                  <a:cubicBezTo>
                    <a:pt x="1361415" y="0"/>
                    <a:pt x="1418473" y="57058"/>
                    <a:pt x="1418473" y="127442"/>
                  </a:cubicBezTo>
                  <a:lnTo>
                    <a:pt x="1418473" y="1565177"/>
                  </a:lnTo>
                  <a:cubicBezTo>
                    <a:pt x="1418473" y="1598977"/>
                    <a:pt x="1405046" y="1631392"/>
                    <a:pt x="1381146" y="1655292"/>
                  </a:cubicBezTo>
                  <a:cubicBezTo>
                    <a:pt x="1357246" y="1679192"/>
                    <a:pt x="1324830" y="1692619"/>
                    <a:pt x="1291030" y="1692619"/>
                  </a:cubicBezTo>
                  <a:lnTo>
                    <a:pt x="127442" y="1692619"/>
                  </a:lnTo>
                  <a:cubicBezTo>
                    <a:pt x="57058" y="1692619"/>
                    <a:pt x="0" y="1635561"/>
                    <a:pt x="0" y="1565177"/>
                  </a:cubicBezTo>
                  <a:lnTo>
                    <a:pt x="0" y="127442"/>
                  </a:lnTo>
                  <a:cubicBezTo>
                    <a:pt x="0" y="93643"/>
                    <a:pt x="13427" y="61227"/>
                    <a:pt x="37327" y="37327"/>
                  </a:cubicBezTo>
                  <a:cubicBezTo>
                    <a:pt x="61227" y="13427"/>
                    <a:pt x="93643" y="0"/>
                    <a:pt x="127442" y="0"/>
                  </a:cubicBezTo>
                  <a:close/>
                </a:path>
              </a:pathLst>
            </a:custGeom>
            <a:solidFill>
              <a:srgbClr val="A9BECB"/>
            </a:solidFill>
          </p:spPr>
          <p:txBody>
            <a:bodyPr/>
            <a:lstStyle/>
            <a:p>
              <a:endParaRPr lang="en-US"/>
            </a:p>
          </p:txBody>
        </p:sp>
        <p:sp>
          <p:nvSpPr>
            <p:cNvPr id="7" name="TextBox 7"/>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8" name="Group 8"/>
          <p:cNvGrpSpPr/>
          <p:nvPr/>
        </p:nvGrpSpPr>
        <p:grpSpPr>
          <a:xfrm>
            <a:off x="9443192" y="2127574"/>
            <a:ext cx="3098166" cy="3696945"/>
            <a:chOff x="0" y="0"/>
            <a:chExt cx="1418473" cy="1692619"/>
          </a:xfrm>
        </p:grpSpPr>
        <p:sp>
          <p:nvSpPr>
            <p:cNvPr id="9" name="Freeform 9"/>
            <p:cNvSpPr/>
            <p:nvPr/>
          </p:nvSpPr>
          <p:spPr>
            <a:xfrm>
              <a:off x="0" y="0"/>
              <a:ext cx="1418473" cy="1692619"/>
            </a:xfrm>
            <a:custGeom>
              <a:avLst/>
              <a:gdLst/>
              <a:ahLst/>
              <a:cxnLst/>
              <a:rect l="l" t="t" r="r" b="b"/>
              <a:pathLst>
                <a:path w="1418473" h="1692619">
                  <a:moveTo>
                    <a:pt x="127442" y="0"/>
                  </a:moveTo>
                  <a:lnTo>
                    <a:pt x="1291030" y="0"/>
                  </a:lnTo>
                  <a:cubicBezTo>
                    <a:pt x="1361415" y="0"/>
                    <a:pt x="1418473" y="57058"/>
                    <a:pt x="1418473" y="127442"/>
                  </a:cubicBezTo>
                  <a:lnTo>
                    <a:pt x="1418473" y="1565177"/>
                  </a:lnTo>
                  <a:cubicBezTo>
                    <a:pt x="1418473" y="1598977"/>
                    <a:pt x="1405046" y="1631392"/>
                    <a:pt x="1381146" y="1655292"/>
                  </a:cubicBezTo>
                  <a:cubicBezTo>
                    <a:pt x="1357246" y="1679192"/>
                    <a:pt x="1324830" y="1692619"/>
                    <a:pt x="1291030" y="1692619"/>
                  </a:cubicBezTo>
                  <a:lnTo>
                    <a:pt x="127442" y="1692619"/>
                  </a:lnTo>
                  <a:cubicBezTo>
                    <a:pt x="57058" y="1692619"/>
                    <a:pt x="0" y="1635561"/>
                    <a:pt x="0" y="1565177"/>
                  </a:cubicBezTo>
                  <a:lnTo>
                    <a:pt x="0" y="127442"/>
                  </a:lnTo>
                  <a:cubicBezTo>
                    <a:pt x="0" y="93643"/>
                    <a:pt x="13427" y="61227"/>
                    <a:pt x="37327" y="37327"/>
                  </a:cubicBezTo>
                  <a:cubicBezTo>
                    <a:pt x="61227" y="13427"/>
                    <a:pt x="93643" y="0"/>
                    <a:pt x="127442" y="0"/>
                  </a:cubicBezTo>
                  <a:close/>
                </a:path>
              </a:pathLst>
            </a:custGeom>
            <a:solidFill>
              <a:srgbClr val="DBE5EA"/>
            </a:solidFill>
          </p:spPr>
          <p:txBody>
            <a:bodyPr/>
            <a:lstStyle/>
            <a:p>
              <a:endParaRPr lang="en-US"/>
            </a:p>
          </p:txBody>
        </p:sp>
        <p:sp>
          <p:nvSpPr>
            <p:cNvPr id="10" name="TextBox 10"/>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1" name="AutoShape 11"/>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US"/>
          </a:p>
        </p:txBody>
      </p:sp>
      <p:pic>
        <p:nvPicPr>
          <p:cNvPr id="12" name="Picture 12"/>
          <p:cNvPicPr>
            <a:picLocks noChangeAspect="1"/>
          </p:cNvPicPr>
          <p:nvPr/>
        </p:nvPicPr>
        <p:blipFill>
          <a:blip r:embed="rId2"/>
          <a:stretch>
            <a:fillRect/>
          </a:stretch>
        </p:blipFill>
        <p:spPr>
          <a:xfrm>
            <a:off x="2726020" y="2365410"/>
            <a:ext cx="2060943" cy="2177296"/>
          </a:xfrm>
          <a:prstGeom prst="rect">
            <a:avLst/>
          </a:prstGeom>
        </p:spPr>
      </p:pic>
      <p:pic>
        <p:nvPicPr>
          <p:cNvPr id="13" name="Picture 13"/>
          <p:cNvPicPr>
            <a:picLocks noChangeAspect="1"/>
          </p:cNvPicPr>
          <p:nvPr/>
        </p:nvPicPr>
        <p:blipFill>
          <a:blip r:embed="rId3"/>
          <a:stretch>
            <a:fillRect/>
          </a:stretch>
        </p:blipFill>
        <p:spPr>
          <a:xfrm>
            <a:off x="6349067" y="2324643"/>
            <a:ext cx="1889591" cy="1996270"/>
          </a:xfrm>
          <a:prstGeom prst="rect">
            <a:avLst/>
          </a:prstGeom>
        </p:spPr>
      </p:pic>
      <p:grpSp>
        <p:nvGrpSpPr>
          <p:cNvPr id="14" name="Group 14"/>
          <p:cNvGrpSpPr/>
          <p:nvPr/>
        </p:nvGrpSpPr>
        <p:grpSpPr>
          <a:xfrm>
            <a:off x="13141604" y="2127574"/>
            <a:ext cx="3098166" cy="3696945"/>
            <a:chOff x="0" y="0"/>
            <a:chExt cx="1418473" cy="1692619"/>
          </a:xfrm>
        </p:grpSpPr>
        <p:sp>
          <p:nvSpPr>
            <p:cNvPr id="15" name="Freeform 15"/>
            <p:cNvSpPr/>
            <p:nvPr/>
          </p:nvSpPr>
          <p:spPr>
            <a:xfrm>
              <a:off x="0" y="0"/>
              <a:ext cx="1418473" cy="1692619"/>
            </a:xfrm>
            <a:custGeom>
              <a:avLst/>
              <a:gdLst/>
              <a:ahLst/>
              <a:cxnLst/>
              <a:rect l="l" t="t" r="r" b="b"/>
              <a:pathLst>
                <a:path w="1418473" h="1692619">
                  <a:moveTo>
                    <a:pt x="127442" y="0"/>
                  </a:moveTo>
                  <a:lnTo>
                    <a:pt x="1291030" y="0"/>
                  </a:lnTo>
                  <a:cubicBezTo>
                    <a:pt x="1361415" y="0"/>
                    <a:pt x="1418473" y="57058"/>
                    <a:pt x="1418473" y="127442"/>
                  </a:cubicBezTo>
                  <a:lnTo>
                    <a:pt x="1418473" y="1565177"/>
                  </a:lnTo>
                  <a:cubicBezTo>
                    <a:pt x="1418473" y="1598977"/>
                    <a:pt x="1405046" y="1631392"/>
                    <a:pt x="1381146" y="1655292"/>
                  </a:cubicBezTo>
                  <a:cubicBezTo>
                    <a:pt x="1357246" y="1679192"/>
                    <a:pt x="1324830" y="1692619"/>
                    <a:pt x="1291030" y="1692619"/>
                  </a:cubicBezTo>
                  <a:lnTo>
                    <a:pt x="127442" y="1692619"/>
                  </a:lnTo>
                  <a:cubicBezTo>
                    <a:pt x="57058" y="1692619"/>
                    <a:pt x="0" y="1635561"/>
                    <a:pt x="0" y="1565177"/>
                  </a:cubicBezTo>
                  <a:lnTo>
                    <a:pt x="0" y="127442"/>
                  </a:lnTo>
                  <a:cubicBezTo>
                    <a:pt x="0" y="93643"/>
                    <a:pt x="13427" y="61227"/>
                    <a:pt x="37327" y="37327"/>
                  </a:cubicBezTo>
                  <a:cubicBezTo>
                    <a:pt x="61227" y="13427"/>
                    <a:pt x="93643" y="0"/>
                    <a:pt x="127442" y="0"/>
                  </a:cubicBezTo>
                  <a:close/>
                </a:path>
              </a:pathLst>
            </a:custGeom>
            <a:solidFill>
              <a:srgbClr val="DEE1EC"/>
            </a:solidFill>
          </p:spPr>
          <p:txBody>
            <a:bodyPr/>
            <a:lstStyle/>
            <a:p>
              <a:endParaRPr lang="en-US"/>
            </a:p>
          </p:txBody>
        </p:sp>
        <p:sp>
          <p:nvSpPr>
            <p:cNvPr id="16" name="TextBox 16"/>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pic>
        <p:nvPicPr>
          <p:cNvPr id="17" name="Picture 17"/>
          <p:cNvPicPr>
            <a:picLocks noChangeAspect="1"/>
          </p:cNvPicPr>
          <p:nvPr/>
        </p:nvPicPr>
        <p:blipFill>
          <a:blip r:embed="rId4"/>
          <a:stretch>
            <a:fillRect/>
          </a:stretch>
        </p:blipFill>
        <p:spPr>
          <a:xfrm>
            <a:off x="13647804" y="2242830"/>
            <a:ext cx="2112660" cy="2087782"/>
          </a:xfrm>
          <a:prstGeom prst="rect">
            <a:avLst/>
          </a:prstGeom>
        </p:spPr>
      </p:pic>
      <p:grpSp>
        <p:nvGrpSpPr>
          <p:cNvPr id="18" name="Group 18"/>
          <p:cNvGrpSpPr/>
          <p:nvPr/>
        </p:nvGrpSpPr>
        <p:grpSpPr>
          <a:xfrm>
            <a:off x="5563504" y="6100743"/>
            <a:ext cx="3098166" cy="3696945"/>
            <a:chOff x="0" y="0"/>
            <a:chExt cx="1418473" cy="1692619"/>
          </a:xfrm>
        </p:grpSpPr>
        <p:sp>
          <p:nvSpPr>
            <p:cNvPr id="19" name="Freeform 19"/>
            <p:cNvSpPr/>
            <p:nvPr/>
          </p:nvSpPr>
          <p:spPr>
            <a:xfrm>
              <a:off x="0" y="0"/>
              <a:ext cx="1418473" cy="1692619"/>
            </a:xfrm>
            <a:custGeom>
              <a:avLst/>
              <a:gdLst/>
              <a:ahLst/>
              <a:cxnLst/>
              <a:rect l="l" t="t" r="r" b="b"/>
              <a:pathLst>
                <a:path w="1418473" h="1692619">
                  <a:moveTo>
                    <a:pt x="127442" y="0"/>
                  </a:moveTo>
                  <a:lnTo>
                    <a:pt x="1291030" y="0"/>
                  </a:lnTo>
                  <a:cubicBezTo>
                    <a:pt x="1361415" y="0"/>
                    <a:pt x="1418473" y="57058"/>
                    <a:pt x="1418473" y="127442"/>
                  </a:cubicBezTo>
                  <a:lnTo>
                    <a:pt x="1418473" y="1565177"/>
                  </a:lnTo>
                  <a:cubicBezTo>
                    <a:pt x="1418473" y="1598977"/>
                    <a:pt x="1405046" y="1631392"/>
                    <a:pt x="1381146" y="1655292"/>
                  </a:cubicBezTo>
                  <a:cubicBezTo>
                    <a:pt x="1357246" y="1679192"/>
                    <a:pt x="1324830" y="1692619"/>
                    <a:pt x="1291030" y="1692619"/>
                  </a:cubicBezTo>
                  <a:lnTo>
                    <a:pt x="127442" y="1692619"/>
                  </a:lnTo>
                  <a:cubicBezTo>
                    <a:pt x="57058" y="1692619"/>
                    <a:pt x="0" y="1635561"/>
                    <a:pt x="0" y="1565177"/>
                  </a:cubicBezTo>
                  <a:lnTo>
                    <a:pt x="0" y="127442"/>
                  </a:lnTo>
                  <a:cubicBezTo>
                    <a:pt x="0" y="93643"/>
                    <a:pt x="13427" y="61227"/>
                    <a:pt x="37327" y="37327"/>
                  </a:cubicBezTo>
                  <a:cubicBezTo>
                    <a:pt x="61227" y="13427"/>
                    <a:pt x="93643" y="0"/>
                    <a:pt x="127442" y="0"/>
                  </a:cubicBezTo>
                  <a:close/>
                </a:path>
              </a:pathLst>
            </a:custGeom>
            <a:solidFill>
              <a:srgbClr val="DEE1EC"/>
            </a:solidFill>
          </p:spPr>
          <p:txBody>
            <a:bodyPr/>
            <a:lstStyle/>
            <a:p>
              <a:endParaRPr lang="en-US"/>
            </a:p>
          </p:txBody>
        </p:sp>
        <p:sp>
          <p:nvSpPr>
            <p:cNvPr id="20" name="TextBox 20"/>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21" name="Group 21"/>
          <p:cNvGrpSpPr/>
          <p:nvPr/>
        </p:nvGrpSpPr>
        <p:grpSpPr>
          <a:xfrm>
            <a:off x="9440591" y="6100743"/>
            <a:ext cx="3098166" cy="3696945"/>
            <a:chOff x="0" y="0"/>
            <a:chExt cx="1418473" cy="1692619"/>
          </a:xfrm>
        </p:grpSpPr>
        <p:sp>
          <p:nvSpPr>
            <p:cNvPr id="22" name="Freeform 22"/>
            <p:cNvSpPr/>
            <p:nvPr/>
          </p:nvSpPr>
          <p:spPr>
            <a:xfrm>
              <a:off x="0" y="0"/>
              <a:ext cx="1418473" cy="1692619"/>
            </a:xfrm>
            <a:custGeom>
              <a:avLst/>
              <a:gdLst/>
              <a:ahLst/>
              <a:cxnLst/>
              <a:rect l="l" t="t" r="r" b="b"/>
              <a:pathLst>
                <a:path w="1418473" h="1692619">
                  <a:moveTo>
                    <a:pt x="127442" y="0"/>
                  </a:moveTo>
                  <a:lnTo>
                    <a:pt x="1291030" y="0"/>
                  </a:lnTo>
                  <a:cubicBezTo>
                    <a:pt x="1361415" y="0"/>
                    <a:pt x="1418473" y="57058"/>
                    <a:pt x="1418473" y="127442"/>
                  </a:cubicBezTo>
                  <a:lnTo>
                    <a:pt x="1418473" y="1565177"/>
                  </a:lnTo>
                  <a:cubicBezTo>
                    <a:pt x="1418473" y="1598977"/>
                    <a:pt x="1405046" y="1631392"/>
                    <a:pt x="1381146" y="1655292"/>
                  </a:cubicBezTo>
                  <a:cubicBezTo>
                    <a:pt x="1357246" y="1679192"/>
                    <a:pt x="1324830" y="1692619"/>
                    <a:pt x="1291030" y="1692619"/>
                  </a:cubicBezTo>
                  <a:lnTo>
                    <a:pt x="127442" y="1692619"/>
                  </a:lnTo>
                  <a:cubicBezTo>
                    <a:pt x="57058" y="1692619"/>
                    <a:pt x="0" y="1635561"/>
                    <a:pt x="0" y="1565177"/>
                  </a:cubicBezTo>
                  <a:lnTo>
                    <a:pt x="0" y="127442"/>
                  </a:lnTo>
                  <a:cubicBezTo>
                    <a:pt x="0" y="93643"/>
                    <a:pt x="13427" y="61227"/>
                    <a:pt x="37327" y="37327"/>
                  </a:cubicBezTo>
                  <a:cubicBezTo>
                    <a:pt x="61227" y="13427"/>
                    <a:pt x="93643" y="0"/>
                    <a:pt x="127442" y="0"/>
                  </a:cubicBezTo>
                  <a:close/>
                </a:path>
              </a:pathLst>
            </a:custGeom>
            <a:solidFill>
              <a:srgbClr val="DEE1EC"/>
            </a:solidFill>
          </p:spPr>
          <p:txBody>
            <a:bodyPr/>
            <a:lstStyle/>
            <a:p>
              <a:endParaRPr lang="en-US"/>
            </a:p>
          </p:txBody>
        </p:sp>
        <p:sp>
          <p:nvSpPr>
            <p:cNvPr id="23" name="TextBox 23"/>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pic>
        <p:nvPicPr>
          <p:cNvPr id="24" name="Picture 24"/>
          <p:cNvPicPr>
            <a:picLocks noChangeAspect="1"/>
          </p:cNvPicPr>
          <p:nvPr/>
        </p:nvPicPr>
        <p:blipFill>
          <a:blip r:embed="rId5"/>
          <a:stretch>
            <a:fillRect/>
          </a:stretch>
        </p:blipFill>
        <p:spPr>
          <a:xfrm>
            <a:off x="9964068" y="6272724"/>
            <a:ext cx="2051213" cy="1974334"/>
          </a:xfrm>
          <a:prstGeom prst="rect">
            <a:avLst/>
          </a:prstGeom>
        </p:spPr>
      </p:pic>
      <p:pic>
        <p:nvPicPr>
          <p:cNvPr id="25" name="Picture 25"/>
          <p:cNvPicPr>
            <a:picLocks noChangeAspect="1"/>
          </p:cNvPicPr>
          <p:nvPr/>
        </p:nvPicPr>
        <p:blipFill>
          <a:blip r:embed="rId6"/>
          <a:stretch>
            <a:fillRect/>
          </a:stretch>
        </p:blipFill>
        <p:spPr>
          <a:xfrm>
            <a:off x="6207549" y="6252144"/>
            <a:ext cx="1982974" cy="2298166"/>
          </a:xfrm>
          <a:prstGeom prst="rect">
            <a:avLst/>
          </a:prstGeom>
        </p:spPr>
      </p:pic>
      <p:sp>
        <p:nvSpPr>
          <p:cNvPr id="26" name="Freeform 26"/>
          <p:cNvSpPr/>
          <p:nvPr/>
        </p:nvSpPr>
        <p:spPr>
          <a:xfrm>
            <a:off x="9936543" y="2546851"/>
            <a:ext cx="2222296" cy="1473894"/>
          </a:xfrm>
          <a:custGeom>
            <a:avLst/>
            <a:gdLst/>
            <a:ahLst/>
            <a:cxnLst/>
            <a:rect l="l" t="t" r="r" b="b"/>
            <a:pathLst>
              <a:path w="2222296" h="1473894">
                <a:moveTo>
                  <a:pt x="0" y="0"/>
                </a:moveTo>
                <a:lnTo>
                  <a:pt x="2222296" y="0"/>
                </a:lnTo>
                <a:lnTo>
                  <a:pt x="2222296" y="1473894"/>
                </a:lnTo>
                <a:lnTo>
                  <a:pt x="0" y="14738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7" name="TextBox 27"/>
          <p:cNvSpPr txBox="1"/>
          <p:nvPr/>
        </p:nvSpPr>
        <p:spPr>
          <a:xfrm>
            <a:off x="1028700" y="599709"/>
            <a:ext cx="811530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Methodologies</a:t>
            </a:r>
          </a:p>
        </p:txBody>
      </p:sp>
      <p:sp>
        <p:nvSpPr>
          <p:cNvPr id="28" name="TextBox 28"/>
          <p:cNvSpPr txBox="1"/>
          <p:nvPr/>
        </p:nvSpPr>
        <p:spPr>
          <a:xfrm>
            <a:off x="2608998" y="4367675"/>
            <a:ext cx="1976631" cy="1104342"/>
          </a:xfrm>
          <a:prstGeom prst="rect">
            <a:avLst/>
          </a:prstGeom>
        </p:spPr>
        <p:txBody>
          <a:bodyPr lIns="0" tIns="0" rIns="0" bIns="0" rtlCol="0" anchor="t">
            <a:spAutoFit/>
          </a:bodyPr>
          <a:lstStyle/>
          <a:p>
            <a:pPr marL="0" lvl="0" indent="0" algn="l">
              <a:lnSpc>
                <a:spcPts val="4411"/>
              </a:lnSpc>
              <a:spcBef>
                <a:spcPct val="0"/>
              </a:spcBef>
            </a:pPr>
            <a:r>
              <a:rPr lang="en-US" sz="3150" b="1">
                <a:solidFill>
                  <a:srgbClr val="0F4662"/>
                </a:solidFill>
                <a:latin typeface="Quicksand Bold"/>
                <a:ea typeface="Quicksand Bold"/>
                <a:cs typeface="Quicksand Bold"/>
                <a:sym typeface="Quicksand Bold"/>
              </a:rPr>
              <a:t>Stacked Bar Chart</a:t>
            </a:r>
          </a:p>
        </p:txBody>
      </p:sp>
      <p:sp>
        <p:nvSpPr>
          <p:cNvPr id="29" name="TextBox 29"/>
          <p:cNvSpPr txBox="1"/>
          <p:nvPr/>
        </p:nvSpPr>
        <p:spPr>
          <a:xfrm>
            <a:off x="6243726" y="4367675"/>
            <a:ext cx="2100274" cy="545492"/>
          </a:xfrm>
          <a:prstGeom prst="rect">
            <a:avLst/>
          </a:prstGeom>
        </p:spPr>
        <p:txBody>
          <a:bodyPr lIns="0" tIns="0" rIns="0" bIns="0" rtlCol="0" anchor="t">
            <a:spAutoFit/>
          </a:bodyPr>
          <a:lstStyle/>
          <a:p>
            <a:pPr marL="0" lvl="0" indent="0" algn="l">
              <a:lnSpc>
                <a:spcPts val="4411"/>
              </a:lnSpc>
              <a:spcBef>
                <a:spcPct val="0"/>
              </a:spcBef>
            </a:pPr>
            <a:r>
              <a:rPr lang="en-US" sz="3150" b="1">
                <a:solidFill>
                  <a:srgbClr val="0F4662"/>
                </a:solidFill>
                <a:latin typeface="Quicksand Bold"/>
                <a:ea typeface="Quicksand Bold"/>
                <a:cs typeface="Quicksand Bold"/>
                <a:sym typeface="Quicksand Bold"/>
              </a:rPr>
              <a:t>Line Chart</a:t>
            </a:r>
          </a:p>
        </p:txBody>
      </p:sp>
      <p:sp>
        <p:nvSpPr>
          <p:cNvPr id="30" name="TextBox 30"/>
          <p:cNvSpPr txBox="1"/>
          <p:nvPr/>
        </p:nvSpPr>
        <p:spPr>
          <a:xfrm>
            <a:off x="9996009" y="4367675"/>
            <a:ext cx="1992531" cy="545492"/>
          </a:xfrm>
          <a:prstGeom prst="rect">
            <a:avLst/>
          </a:prstGeom>
        </p:spPr>
        <p:txBody>
          <a:bodyPr lIns="0" tIns="0" rIns="0" bIns="0" rtlCol="0" anchor="t">
            <a:spAutoFit/>
          </a:bodyPr>
          <a:lstStyle/>
          <a:p>
            <a:pPr marL="0" lvl="0" indent="0" algn="l">
              <a:lnSpc>
                <a:spcPts val="4411"/>
              </a:lnSpc>
              <a:spcBef>
                <a:spcPct val="0"/>
              </a:spcBef>
            </a:pPr>
            <a:r>
              <a:rPr lang="en-US" sz="3150" b="1">
                <a:solidFill>
                  <a:srgbClr val="0F4662"/>
                </a:solidFill>
                <a:latin typeface="Quicksand Bold"/>
                <a:ea typeface="Quicksand Bold"/>
                <a:cs typeface="Quicksand Bold"/>
                <a:sym typeface="Quicksand Bold"/>
              </a:rPr>
              <a:t>Heat Map</a:t>
            </a:r>
          </a:p>
        </p:txBody>
      </p:sp>
      <p:sp>
        <p:nvSpPr>
          <p:cNvPr id="31" name="TextBox 31"/>
          <p:cNvSpPr txBox="1"/>
          <p:nvPr/>
        </p:nvSpPr>
        <p:spPr>
          <a:xfrm>
            <a:off x="13694422" y="4367675"/>
            <a:ext cx="2165431" cy="1104342"/>
          </a:xfrm>
          <a:prstGeom prst="rect">
            <a:avLst/>
          </a:prstGeom>
        </p:spPr>
        <p:txBody>
          <a:bodyPr lIns="0" tIns="0" rIns="0" bIns="0" rtlCol="0" anchor="t">
            <a:spAutoFit/>
          </a:bodyPr>
          <a:lstStyle/>
          <a:p>
            <a:pPr marL="0" lvl="0" indent="0" algn="l">
              <a:lnSpc>
                <a:spcPts val="4411"/>
              </a:lnSpc>
              <a:spcBef>
                <a:spcPct val="0"/>
              </a:spcBef>
            </a:pPr>
            <a:r>
              <a:rPr lang="en-US" sz="3150" b="1">
                <a:solidFill>
                  <a:srgbClr val="0F4662"/>
                </a:solidFill>
                <a:latin typeface="Quicksand Bold"/>
                <a:ea typeface="Quicksand Bold"/>
                <a:cs typeface="Quicksand Bold"/>
                <a:sym typeface="Quicksand Bold"/>
              </a:rPr>
              <a:t>Horizontal Bar chart</a:t>
            </a:r>
          </a:p>
        </p:txBody>
      </p:sp>
      <p:sp>
        <p:nvSpPr>
          <p:cNvPr id="32" name="TextBox 32"/>
          <p:cNvSpPr txBox="1"/>
          <p:nvPr/>
        </p:nvSpPr>
        <p:spPr>
          <a:xfrm>
            <a:off x="6116321" y="8340844"/>
            <a:ext cx="2165431" cy="539092"/>
          </a:xfrm>
          <a:prstGeom prst="rect">
            <a:avLst/>
          </a:prstGeom>
        </p:spPr>
        <p:txBody>
          <a:bodyPr lIns="0" tIns="0" rIns="0" bIns="0" rtlCol="0" anchor="t">
            <a:spAutoFit/>
          </a:bodyPr>
          <a:lstStyle/>
          <a:p>
            <a:pPr marL="0" lvl="0" indent="0" algn="ctr">
              <a:lnSpc>
                <a:spcPts val="4411"/>
              </a:lnSpc>
              <a:spcBef>
                <a:spcPct val="0"/>
              </a:spcBef>
            </a:pPr>
            <a:r>
              <a:rPr lang="en-US" sz="3150" b="1">
                <a:solidFill>
                  <a:srgbClr val="0F4662"/>
                </a:solidFill>
                <a:latin typeface="Quicksand Bold"/>
                <a:ea typeface="Quicksand Bold"/>
                <a:cs typeface="Quicksand Bold"/>
                <a:sym typeface="Quicksand Bold"/>
              </a:rPr>
              <a:t>Map</a:t>
            </a:r>
          </a:p>
        </p:txBody>
      </p:sp>
      <p:sp>
        <p:nvSpPr>
          <p:cNvPr id="33" name="TextBox 33"/>
          <p:cNvSpPr txBox="1"/>
          <p:nvPr/>
        </p:nvSpPr>
        <p:spPr>
          <a:xfrm>
            <a:off x="9993408" y="8340844"/>
            <a:ext cx="2165431" cy="1104342"/>
          </a:xfrm>
          <a:prstGeom prst="rect">
            <a:avLst/>
          </a:prstGeom>
        </p:spPr>
        <p:txBody>
          <a:bodyPr lIns="0" tIns="0" rIns="0" bIns="0" rtlCol="0" anchor="t">
            <a:spAutoFit/>
          </a:bodyPr>
          <a:lstStyle/>
          <a:p>
            <a:pPr marL="0" lvl="0" indent="0" algn="l">
              <a:lnSpc>
                <a:spcPts val="4411"/>
              </a:lnSpc>
              <a:spcBef>
                <a:spcPct val="0"/>
              </a:spcBef>
            </a:pPr>
            <a:r>
              <a:rPr lang="en-US" sz="3150" b="1">
                <a:solidFill>
                  <a:srgbClr val="0F4662"/>
                </a:solidFill>
                <a:latin typeface="Quicksand Bold"/>
                <a:ea typeface="Quicksand Bold"/>
                <a:cs typeface="Quicksand Bold"/>
                <a:sym typeface="Quicksand Bold"/>
              </a:rPr>
              <a:t>Scatter Plot</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039580" y="1433856"/>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508740" y="0"/>
            <a:ext cx="6598260" cy="6476713"/>
          </a:xfrm>
          <a:custGeom>
            <a:avLst/>
            <a:gdLst/>
            <a:ahLst/>
            <a:cxnLst/>
            <a:rect l="l" t="t" r="r" b="b"/>
            <a:pathLst>
              <a:path w="6598260" h="6476713">
                <a:moveTo>
                  <a:pt x="0" y="0"/>
                </a:moveTo>
                <a:lnTo>
                  <a:pt x="6598260" y="0"/>
                </a:lnTo>
                <a:lnTo>
                  <a:pt x="6598260" y="6476713"/>
                </a:lnTo>
                <a:lnTo>
                  <a:pt x="0" y="6476713"/>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277825" y="159809"/>
            <a:ext cx="7884187" cy="1623695"/>
          </a:xfrm>
          <a:prstGeom prst="rect">
            <a:avLst/>
          </a:prstGeom>
        </p:spPr>
        <p:txBody>
          <a:bodyPr lIns="0" tIns="0" rIns="0" bIns="0" rtlCol="0" anchor="t">
            <a:spAutoFit/>
          </a:bodyPr>
          <a:lstStyle/>
          <a:p>
            <a:pPr marL="0" lvl="0" indent="0" algn="l">
              <a:lnSpc>
                <a:spcPts val="6580"/>
              </a:lnSpc>
              <a:spcBef>
                <a:spcPct val="0"/>
              </a:spcBef>
            </a:pPr>
            <a:r>
              <a:rPr lang="en-US" sz="4700" b="1">
                <a:solidFill>
                  <a:srgbClr val="4E7383"/>
                </a:solidFill>
                <a:latin typeface="Cormorant Garamond Bold"/>
                <a:ea typeface="Cormorant Garamond Bold"/>
                <a:cs typeface="Cormorant Garamond Bold"/>
                <a:sym typeface="Cormorant Garamond Bold"/>
              </a:rPr>
              <a:t>Dynamic Price Sensitivity and Operating Margin Analysis</a:t>
            </a:r>
          </a:p>
        </p:txBody>
      </p:sp>
      <p:sp>
        <p:nvSpPr>
          <p:cNvPr id="5" name="TextBox 5"/>
          <p:cNvSpPr txBox="1"/>
          <p:nvPr/>
        </p:nvSpPr>
        <p:spPr>
          <a:xfrm>
            <a:off x="277825" y="1881700"/>
            <a:ext cx="10894073" cy="3551047"/>
          </a:xfrm>
          <a:prstGeom prst="rect">
            <a:avLst/>
          </a:prstGeom>
        </p:spPr>
        <p:txBody>
          <a:bodyPr lIns="0" tIns="0" rIns="0" bIns="0" rtlCol="0" anchor="t">
            <a:spAutoFit/>
          </a:bodyPr>
          <a:lstStyle/>
          <a:p>
            <a:pPr marL="561341" lvl="1" indent="-280670" algn="l">
              <a:lnSpc>
                <a:spcPts val="4784"/>
              </a:lnSpc>
              <a:buFont typeface="Arial"/>
              <a:buChar char="•"/>
            </a:pPr>
            <a:r>
              <a:rPr lang="en-US" sz="2600">
                <a:solidFill>
                  <a:srgbClr val="0F4662"/>
                </a:solidFill>
                <a:latin typeface="Alice"/>
                <a:ea typeface="Alice"/>
                <a:cs typeface="Alice"/>
                <a:sym typeface="Alice"/>
              </a:rPr>
              <a:t>High price sensitivity often correlates with higher sales volume, but profitability depends on cost efficiency and pricing strategies.</a:t>
            </a:r>
          </a:p>
          <a:p>
            <a:pPr marL="561341" lvl="1" indent="-280670" algn="l">
              <a:lnSpc>
                <a:spcPts val="4784"/>
              </a:lnSpc>
              <a:buFont typeface="Arial"/>
              <a:buChar char="•"/>
            </a:pPr>
            <a:r>
              <a:rPr lang="en-US" sz="2600">
                <a:solidFill>
                  <a:srgbClr val="0F4662"/>
                </a:solidFill>
                <a:latin typeface="Alice"/>
                <a:ea typeface="Alice"/>
                <a:cs typeface="Alice"/>
                <a:sym typeface="Alice"/>
              </a:rPr>
              <a:t>Products like Men's Street Footwear and Women's Street Footwear balance volume and profit effectively, while Athletic Footwear struggles in both aspects.</a:t>
            </a:r>
          </a:p>
          <a:p>
            <a:pPr algn="l">
              <a:lnSpc>
                <a:spcPts val="4784"/>
              </a:lnSpc>
            </a:pPr>
            <a:endParaRPr lang="en-US" sz="2600">
              <a:solidFill>
                <a:srgbClr val="0F4662"/>
              </a:solidFill>
              <a:latin typeface="Alice"/>
              <a:ea typeface="Alice"/>
              <a:cs typeface="Alice"/>
              <a:sym typeface="Alice"/>
            </a:endParaRPr>
          </a:p>
        </p:txBody>
      </p:sp>
      <p:sp>
        <p:nvSpPr>
          <p:cNvPr id="6" name="Freeform 6"/>
          <p:cNvSpPr/>
          <p:nvPr/>
        </p:nvSpPr>
        <p:spPr>
          <a:xfrm>
            <a:off x="6833468" y="6657462"/>
            <a:ext cx="11703409" cy="3629538"/>
          </a:xfrm>
          <a:custGeom>
            <a:avLst/>
            <a:gdLst/>
            <a:ahLst/>
            <a:cxnLst/>
            <a:rect l="l" t="t" r="r" b="b"/>
            <a:pathLst>
              <a:path w="11703409" h="3629538">
                <a:moveTo>
                  <a:pt x="0" y="0"/>
                </a:moveTo>
                <a:lnTo>
                  <a:pt x="11703409" y="0"/>
                </a:lnTo>
                <a:lnTo>
                  <a:pt x="11703409" y="3629538"/>
                </a:lnTo>
                <a:lnTo>
                  <a:pt x="0" y="362953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77825" y="4791477"/>
            <a:ext cx="11230915" cy="2350897"/>
          </a:xfrm>
          <a:prstGeom prst="rect">
            <a:avLst/>
          </a:prstGeom>
        </p:spPr>
        <p:txBody>
          <a:bodyPr lIns="0" tIns="0" rIns="0" bIns="0" rtlCol="0" anchor="t">
            <a:spAutoFit/>
          </a:bodyPr>
          <a:lstStyle/>
          <a:p>
            <a:pPr marL="561341" lvl="1" indent="-280670" algn="l">
              <a:lnSpc>
                <a:spcPts val="4784"/>
              </a:lnSpc>
              <a:spcBef>
                <a:spcPct val="0"/>
              </a:spcBef>
              <a:buFont typeface="Arial"/>
              <a:buChar char="•"/>
            </a:pPr>
            <a:r>
              <a:rPr lang="en-US" sz="2600" u="none" strike="noStrike">
                <a:solidFill>
                  <a:srgbClr val="0F4662"/>
                </a:solidFill>
                <a:latin typeface="Alice"/>
                <a:ea typeface="Alice"/>
                <a:cs typeface="Alice"/>
                <a:sym typeface="Alice"/>
              </a:rPr>
              <a:t>Regional differences play a critical role in profitability. Products with high price sensitivity are more resilient across regions, while those with low sensitivity may require targeted strategies to address regional challenges.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4662"/>
        </a:solidFill>
        <a:effectLst/>
      </p:bgPr>
    </p:bg>
    <p:spTree>
      <p:nvGrpSpPr>
        <p:cNvPr id="1" name=""/>
        <p:cNvGrpSpPr/>
        <p:nvPr/>
      </p:nvGrpSpPr>
      <p:grpSpPr>
        <a:xfrm>
          <a:off x="0" y="0"/>
          <a:ext cx="0" cy="0"/>
          <a:chOff x="0" y="0"/>
          <a:chExt cx="0" cy="0"/>
        </a:xfrm>
      </p:grpSpPr>
      <p:sp>
        <p:nvSpPr>
          <p:cNvPr id="2" name="Freeform 2"/>
          <p:cNvSpPr/>
          <p:nvPr/>
        </p:nvSpPr>
        <p:spPr>
          <a:xfrm>
            <a:off x="6043758" y="102714"/>
            <a:ext cx="7744088" cy="6572517"/>
          </a:xfrm>
          <a:custGeom>
            <a:avLst/>
            <a:gdLst/>
            <a:ahLst/>
            <a:cxnLst/>
            <a:rect l="l" t="t" r="r" b="b"/>
            <a:pathLst>
              <a:path w="7744088" h="6572517">
                <a:moveTo>
                  <a:pt x="0" y="0"/>
                </a:moveTo>
                <a:lnTo>
                  <a:pt x="7744088" y="0"/>
                </a:lnTo>
                <a:lnTo>
                  <a:pt x="7744088" y="6572517"/>
                </a:lnTo>
                <a:lnTo>
                  <a:pt x="0" y="6572517"/>
                </a:lnTo>
                <a:lnTo>
                  <a:pt x="0" y="0"/>
                </a:lnTo>
                <a:close/>
              </a:path>
            </a:pathLst>
          </a:custGeom>
          <a:blipFill>
            <a:blip r:embed="rId2"/>
            <a:stretch>
              <a:fillRect t="-133" r="-15005" b="-2307"/>
            </a:stretch>
          </a:blipFill>
        </p:spPr>
        <p:txBody>
          <a:bodyPr/>
          <a:lstStyle/>
          <a:p>
            <a:endParaRPr lang="en-US"/>
          </a:p>
        </p:txBody>
      </p:sp>
      <p:sp>
        <p:nvSpPr>
          <p:cNvPr id="3" name="TextBox 3"/>
          <p:cNvSpPr txBox="1"/>
          <p:nvPr/>
        </p:nvSpPr>
        <p:spPr>
          <a:xfrm>
            <a:off x="150327" y="201051"/>
            <a:ext cx="5486998" cy="1393811"/>
          </a:xfrm>
          <a:prstGeom prst="rect">
            <a:avLst/>
          </a:prstGeom>
        </p:spPr>
        <p:txBody>
          <a:bodyPr lIns="0" tIns="0" rIns="0" bIns="0" rtlCol="0" anchor="t">
            <a:spAutoFit/>
          </a:bodyPr>
          <a:lstStyle/>
          <a:p>
            <a:pPr algn="ctr">
              <a:lnSpc>
                <a:spcPts val="5600"/>
              </a:lnSpc>
            </a:pPr>
            <a:r>
              <a:rPr lang="en-US" sz="4000" b="1">
                <a:solidFill>
                  <a:srgbClr val="F8F8F8"/>
                </a:solidFill>
                <a:latin typeface="Cormorant Garamond Bold"/>
                <a:ea typeface="Cormorant Garamond Bold"/>
                <a:cs typeface="Cormorant Garamond Bold"/>
                <a:sym typeface="Cormorant Garamond Bold"/>
              </a:rPr>
              <a:t>COGS vs Total Revenue by Category</a:t>
            </a:r>
          </a:p>
        </p:txBody>
      </p:sp>
      <p:sp>
        <p:nvSpPr>
          <p:cNvPr id="4" name="TextBox 4"/>
          <p:cNvSpPr txBox="1"/>
          <p:nvPr/>
        </p:nvSpPr>
        <p:spPr>
          <a:xfrm>
            <a:off x="790197" y="5934187"/>
            <a:ext cx="1889403" cy="712469"/>
          </a:xfrm>
          <a:prstGeom prst="rect">
            <a:avLst/>
          </a:prstGeom>
        </p:spPr>
        <p:txBody>
          <a:bodyPr lIns="0" tIns="0" rIns="0" bIns="0" rtlCol="0" anchor="t">
            <a:spAutoFit/>
          </a:bodyPr>
          <a:lstStyle/>
          <a:p>
            <a:pPr algn="ctr">
              <a:lnSpc>
                <a:spcPts val="5880"/>
              </a:lnSpc>
            </a:pPr>
            <a:r>
              <a:rPr lang="en-US" sz="4200" b="1" u="sng">
                <a:solidFill>
                  <a:srgbClr val="C9D6DC"/>
                </a:solidFill>
                <a:latin typeface="Cormorant Garamond Bold"/>
                <a:ea typeface="Cormorant Garamond Bold"/>
                <a:cs typeface="Cormorant Garamond Bold"/>
                <a:sym typeface="Cormorant Garamond Bold"/>
              </a:rPr>
              <a:t>Insights: </a:t>
            </a:r>
          </a:p>
        </p:txBody>
      </p:sp>
      <p:sp>
        <p:nvSpPr>
          <p:cNvPr id="5" name="TextBox 5"/>
          <p:cNvSpPr txBox="1"/>
          <p:nvPr/>
        </p:nvSpPr>
        <p:spPr>
          <a:xfrm>
            <a:off x="321070" y="6841469"/>
            <a:ext cx="17454929" cy="319087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F8F8F8"/>
                </a:solidFill>
                <a:latin typeface="Alice"/>
                <a:ea typeface="Alice"/>
                <a:cs typeface="Alice"/>
                <a:sym typeface="Alice"/>
              </a:rPr>
              <a:t>Higher revenue categories tend to have a proportional increase in COGS, indicating a consistent cost-to-revenue ratio in this instance Men’s Street Footwear. In Categories like Women’s athletic Footwear with lower ratio, it may highlight operational efficiency or premium pricing strategies. </a:t>
            </a:r>
          </a:p>
          <a:p>
            <a:pPr marL="647702" lvl="1" indent="-323851" algn="l">
              <a:lnSpc>
                <a:spcPts val="4200"/>
              </a:lnSpc>
              <a:buFont typeface="Arial"/>
              <a:buChar char="•"/>
            </a:pPr>
            <a:r>
              <a:rPr lang="en-US" sz="3000">
                <a:solidFill>
                  <a:srgbClr val="F8F8F8"/>
                </a:solidFill>
                <a:latin typeface="Alice"/>
                <a:ea typeface="Alice"/>
                <a:cs typeface="Alice"/>
                <a:sym typeface="Alice"/>
              </a:rPr>
              <a:t>Regional differences in COGS could be attributed to supply chain costs, local market dynamics, or operational efficiencies. For example, West regions has COGS value at 180 million which might indicated because of higher logistics expenses or import duties.</a:t>
            </a:r>
          </a:p>
        </p:txBody>
      </p:sp>
      <p:sp>
        <p:nvSpPr>
          <p:cNvPr id="6" name="Freeform 6"/>
          <p:cNvSpPr/>
          <p:nvPr/>
        </p:nvSpPr>
        <p:spPr>
          <a:xfrm>
            <a:off x="14001554" y="102714"/>
            <a:ext cx="4229172" cy="5284178"/>
          </a:xfrm>
          <a:custGeom>
            <a:avLst/>
            <a:gdLst/>
            <a:ahLst/>
            <a:cxnLst/>
            <a:rect l="l" t="t" r="r" b="b"/>
            <a:pathLst>
              <a:path w="4229172" h="5284178">
                <a:moveTo>
                  <a:pt x="0" y="0"/>
                </a:moveTo>
                <a:lnTo>
                  <a:pt x="4229171" y="0"/>
                </a:lnTo>
                <a:lnTo>
                  <a:pt x="4229171" y="5284179"/>
                </a:lnTo>
                <a:lnTo>
                  <a:pt x="0" y="5284179"/>
                </a:lnTo>
                <a:lnTo>
                  <a:pt x="0" y="0"/>
                </a:lnTo>
                <a:close/>
              </a:path>
            </a:pathLst>
          </a:custGeom>
          <a:blipFill>
            <a:blip r:embed="rId3"/>
            <a:stretch>
              <a:fillRect t="-3530" r="-95296" b="-43927"/>
            </a:stretch>
          </a:blipFill>
          <a:ln w="38100" cap="sq">
            <a:solidFill>
              <a:srgbClr val="000000"/>
            </a:solidFill>
            <a:prstDash val="solid"/>
            <a:miter/>
          </a:ln>
        </p:spPr>
        <p:txBody>
          <a:bodyPr/>
          <a:lstStyle/>
          <a:p>
            <a:endParaRPr lang="en-US"/>
          </a:p>
        </p:txBody>
      </p:sp>
      <p:sp>
        <p:nvSpPr>
          <p:cNvPr id="7" name="Freeform 7"/>
          <p:cNvSpPr/>
          <p:nvPr/>
        </p:nvSpPr>
        <p:spPr>
          <a:xfrm>
            <a:off x="14001554" y="5458427"/>
            <a:ext cx="2844090" cy="1378183"/>
          </a:xfrm>
          <a:custGeom>
            <a:avLst/>
            <a:gdLst/>
            <a:ahLst/>
            <a:cxnLst/>
            <a:rect l="l" t="t" r="r" b="b"/>
            <a:pathLst>
              <a:path w="2844090" h="1378183">
                <a:moveTo>
                  <a:pt x="0" y="0"/>
                </a:moveTo>
                <a:lnTo>
                  <a:pt x="2844090" y="0"/>
                </a:lnTo>
                <a:lnTo>
                  <a:pt x="2844090" y="1378183"/>
                </a:lnTo>
                <a:lnTo>
                  <a:pt x="0" y="1378183"/>
                </a:lnTo>
                <a:lnTo>
                  <a:pt x="0" y="0"/>
                </a:lnTo>
                <a:close/>
              </a:path>
            </a:pathLst>
          </a:custGeom>
          <a:blipFill>
            <a:blip r:embed="rId3"/>
            <a:stretch>
              <a:fillRect l="-103162" t="-112589" b="-182935"/>
            </a:stretch>
          </a:blipFill>
          <a:ln w="38100" cap="sq">
            <a:solidFill>
              <a:srgbClr val="000000"/>
            </a:solidFill>
            <a:prstDash val="solid"/>
            <a:miter/>
          </a:ln>
        </p:spPr>
        <p:txBody>
          <a:bodyPr/>
          <a:lstStyle/>
          <a:p>
            <a:endParaRPr lang="en-US"/>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721183" y="-85725"/>
            <a:ext cx="7502952" cy="1624181"/>
          </a:xfrm>
          <a:prstGeom prst="rect">
            <a:avLst/>
          </a:prstGeom>
        </p:spPr>
        <p:txBody>
          <a:bodyPr lIns="0" tIns="0" rIns="0" bIns="0" rtlCol="0" anchor="t">
            <a:spAutoFit/>
          </a:bodyPr>
          <a:lstStyle/>
          <a:p>
            <a:pPr marL="0" lvl="0" indent="0" algn="l">
              <a:lnSpc>
                <a:spcPts val="6553"/>
              </a:lnSpc>
              <a:spcBef>
                <a:spcPct val="0"/>
              </a:spcBef>
            </a:pPr>
            <a:r>
              <a:rPr lang="en-US" sz="4680" b="1" i="1">
                <a:solidFill>
                  <a:srgbClr val="2E5E7B"/>
                </a:solidFill>
                <a:latin typeface="Cormorant Garamond Bold Italics"/>
                <a:ea typeface="Cormorant Garamond Bold Italics"/>
                <a:cs typeface="Cormorant Garamond Bold Italics"/>
                <a:sym typeface="Cormorant Garamond Bold Italics"/>
              </a:rPr>
              <a:t>How Do Product Lifecycles Affect Adidas’s Sales Strategies?</a:t>
            </a:r>
          </a:p>
        </p:txBody>
      </p:sp>
      <p:sp>
        <p:nvSpPr>
          <p:cNvPr id="3" name="Freeform 3"/>
          <p:cNvSpPr/>
          <p:nvPr/>
        </p:nvSpPr>
        <p:spPr>
          <a:xfrm>
            <a:off x="10762354" y="17679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TextBox 4"/>
          <p:cNvSpPr txBox="1"/>
          <p:nvPr/>
        </p:nvSpPr>
        <p:spPr>
          <a:xfrm>
            <a:off x="12306700" y="1854247"/>
            <a:ext cx="5227501" cy="1687145"/>
          </a:xfrm>
          <a:prstGeom prst="rect">
            <a:avLst/>
          </a:prstGeom>
        </p:spPr>
        <p:txBody>
          <a:bodyPr lIns="0" tIns="0" rIns="0" bIns="0" rtlCol="0" anchor="t">
            <a:spAutoFit/>
          </a:bodyPr>
          <a:lstStyle/>
          <a:p>
            <a:pPr algn="l">
              <a:lnSpc>
                <a:spcPts val="2261"/>
              </a:lnSpc>
            </a:pPr>
            <a:r>
              <a:rPr lang="en-US" sz="1615" b="1">
                <a:solidFill>
                  <a:srgbClr val="0F4662"/>
                </a:solidFill>
                <a:latin typeface="Quicksand Bold"/>
                <a:ea typeface="Quicksand Bold"/>
                <a:cs typeface="Quicksand Bold"/>
                <a:sym typeface="Quicksand Bold"/>
              </a:rPr>
              <a:t>Introduction Phase</a:t>
            </a:r>
          </a:p>
          <a:p>
            <a:pPr algn="l">
              <a:lnSpc>
                <a:spcPts val="2261"/>
              </a:lnSpc>
            </a:pPr>
            <a:r>
              <a:rPr lang="en-US" sz="1615">
                <a:solidFill>
                  <a:srgbClr val="0F4662"/>
                </a:solidFill>
                <a:latin typeface="Quicksand"/>
                <a:ea typeface="Quicksand"/>
                <a:cs typeface="Quicksand"/>
                <a:sym typeface="Quicksand"/>
              </a:rPr>
              <a:t>A new product with units sold under 15,000 per month and high marketing spends (e.g., "Men's Street Footwear" during early launch periods) is likely in the introduction phase.</a:t>
            </a:r>
          </a:p>
          <a:p>
            <a:pPr algn="l">
              <a:lnSpc>
                <a:spcPts val="2261"/>
              </a:lnSpc>
            </a:pPr>
            <a:endParaRPr lang="en-US" sz="1615">
              <a:solidFill>
                <a:srgbClr val="0F4662"/>
              </a:solidFill>
              <a:latin typeface="Quicksand"/>
              <a:ea typeface="Quicksand"/>
              <a:cs typeface="Quicksand"/>
              <a:sym typeface="Quicksand"/>
            </a:endParaRPr>
          </a:p>
        </p:txBody>
      </p:sp>
      <p:sp>
        <p:nvSpPr>
          <p:cNvPr id="5" name="TextBox 5"/>
          <p:cNvSpPr txBox="1"/>
          <p:nvPr/>
        </p:nvSpPr>
        <p:spPr>
          <a:xfrm>
            <a:off x="10907412" y="2022153"/>
            <a:ext cx="1134140" cy="813453"/>
          </a:xfrm>
          <a:prstGeom prst="rect">
            <a:avLst/>
          </a:prstGeom>
        </p:spPr>
        <p:txBody>
          <a:bodyPr lIns="0" tIns="0" rIns="0" bIns="0" rtlCol="0" anchor="t">
            <a:spAutoFit/>
          </a:bodyPr>
          <a:lstStyle/>
          <a:p>
            <a:pPr marL="0" lvl="0" indent="0" algn="ctr">
              <a:lnSpc>
                <a:spcPts val="6614"/>
              </a:lnSpc>
              <a:spcBef>
                <a:spcPct val="0"/>
              </a:spcBef>
            </a:pPr>
            <a:r>
              <a:rPr lang="en-US" sz="4724">
                <a:solidFill>
                  <a:srgbClr val="F8F8F8"/>
                </a:solidFill>
                <a:latin typeface="Quicksand"/>
                <a:ea typeface="Quicksand"/>
                <a:cs typeface="Quicksand"/>
                <a:sym typeface="Quicksand"/>
              </a:rPr>
              <a:t>01</a:t>
            </a:r>
          </a:p>
        </p:txBody>
      </p:sp>
      <p:sp>
        <p:nvSpPr>
          <p:cNvPr id="6" name="Freeform 6"/>
          <p:cNvSpPr/>
          <p:nvPr/>
        </p:nvSpPr>
        <p:spPr>
          <a:xfrm>
            <a:off x="10721183"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7" name="TextBox 7"/>
          <p:cNvSpPr txBox="1"/>
          <p:nvPr/>
        </p:nvSpPr>
        <p:spPr>
          <a:xfrm>
            <a:off x="12306700" y="3618122"/>
            <a:ext cx="5768345" cy="1869253"/>
          </a:xfrm>
          <a:prstGeom prst="rect">
            <a:avLst/>
          </a:prstGeom>
        </p:spPr>
        <p:txBody>
          <a:bodyPr lIns="0" tIns="0" rIns="0" bIns="0" rtlCol="0" anchor="t">
            <a:spAutoFit/>
          </a:bodyPr>
          <a:lstStyle/>
          <a:p>
            <a:pPr algn="l">
              <a:lnSpc>
                <a:spcPts val="2495"/>
              </a:lnSpc>
            </a:pPr>
            <a:r>
              <a:rPr lang="en-US" sz="1782" b="1">
                <a:solidFill>
                  <a:srgbClr val="0F4662"/>
                </a:solidFill>
                <a:latin typeface="Quicksand Bold"/>
                <a:ea typeface="Quicksand Bold"/>
                <a:cs typeface="Quicksand Bold"/>
                <a:sym typeface="Quicksand Bold"/>
              </a:rPr>
              <a:t>Growth Phase</a:t>
            </a:r>
          </a:p>
          <a:p>
            <a:pPr algn="l">
              <a:lnSpc>
                <a:spcPts val="2495"/>
              </a:lnSpc>
            </a:pPr>
            <a:r>
              <a:rPr lang="en-US" sz="1782">
                <a:solidFill>
                  <a:srgbClr val="0F4662"/>
                </a:solidFill>
                <a:latin typeface="Quicksand"/>
                <a:ea typeface="Quicksand"/>
                <a:cs typeface="Quicksand"/>
                <a:sym typeface="Quicksand"/>
              </a:rPr>
              <a:t>Products like "Men's Athletic Footwear" saw units sold rise from 15,000 (Q2 2020) to 50,000 (Q1 2021), indicating the growth phase.</a:t>
            </a:r>
          </a:p>
          <a:p>
            <a:pPr algn="l">
              <a:lnSpc>
                <a:spcPts val="2495"/>
              </a:lnSpc>
            </a:pPr>
            <a:r>
              <a:rPr lang="en-US" sz="1782">
                <a:solidFill>
                  <a:srgbClr val="0F4662"/>
                </a:solidFill>
                <a:latin typeface="Quicksand"/>
                <a:ea typeface="Quicksand"/>
                <a:cs typeface="Quicksand"/>
                <a:sym typeface="Quicksand"/>
              </a:rPr>
              <a:t> </a:t>
            </a:r>
          </a:p>
          <a:p>
            <a:pPr algn="l">
              <a:lnSpc>
                <a:spcPts val="2495"/>
              </a:lnSpc>
            </a:pPr>
            <a:endParaRPr lang="en-US" sz="1782">
              <a:solidFill>
                <a:srgbClr val="0F4662"/>
              </a:solidFill>
              <a:latin typeface="Quicksand"/>
              <a:ea typeface="Quicksand"/>
              <a:cs typeface="Quicksand"/>
              <a:sym typeface="Quicksand"/>
            </a:endParaRPr>
          </a:p>
        </p:txBody>
      </p:sp>
      <p:sp>
        <p:nvSpPr>
          <p:cNvPr id="8" name="TextBox 8"/>
          <p:cNvSpPr txBox="1"/>
          <p:nvPr/>
        </p:nvSpPr>
        <p:spPr>
          <a:xfrm>
            <a:off x="10866241" y="3795553"/>
            <a:ext cx="1134140" cy="813453"/>
          </a:xfrm>
          <a:prstGeom prst="rect">
            <a:avLst/>
          </a:prstGeom>
        </p:spPr>
        <p:txBody>
          <a:bodyPr lIns="0" tIns="0" rIns="0" bIns="0" rtlCol="0" anchor="t">
            <a:spAutoFit/>
          </a:bodyPr>
          <a:lstStyle/>
          <a:p>
            <a:pPr marL="0" lvl="0" indent="0" algn="ctr">
              <a:lnSpc>
                <a:spcPts val="6614"/>
              </a:lnSpc>
              <a:spcBef>
                <a:spcPct val="0"/>
              </a:spcBef>
            </a:pPr>
            <a:r>
              <a:rPr lang="en-US" sz="4724">
                <a:solidFill>
                  <a:srgbClr val="F8F8F8"/>
                </a:solidFill>
                <a:latin typeface="Quicksand"/>
                <a:ea typeface="Quicksand"/>
                <a:cs typeface="Quicksand"/>
                <a:sym typeface="Quicksand"/>
              </a:rPr>
              <a:t>02</a:t>
            </a:r>
          </a:p>
        </p:txBody>
      </p:sp>
      <p:sp>
        <p:nvSpPr>
          <p:cNvPr id="9" name="Freeform 9"/>
          <p:cNvSpPr/>
          <p:nvPr/>
        </p:nvSpPr>
        <p:spPr>
          <a:xfrm>
            <a:off x="10721183"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p:cNvSpPr txBox="1"/>
          <p:nvPr/>
        </p:nvSpPr>
        <p:spPr>
          <a:xfrm>
            <a:off x="12306700" y="5394802"/>
            <a:ext cx="5768345" cy="1554928"/>
          </a:xfrm>
          <a:prstGeom prst="rect">
            <a:avLst/>
          </a:prstGeom>
        </p:spPr>
        <p:txBody>
          <a:bodyPr lIns="0" tIns="0" rIns="0" bIns="0" rtlCol="0" anchor="t">
            <a:spAutoFit/>
          </a:bodyPr>
          <a:lstStyle/>
          <a:p>
            <a:pPr algn="l">
              <a:lnSpc>
                <a:spcPts val="2495"/>
              </a:lnSpc>
            </a:pPr>
            <a:r>
              <a:rPr lang="en-US" sz="1782" b="1">
                <a:solidFill>
                  <a:srgbClr val="0F4662"/>
                </a:solidFill>
                <a:latin typeface="Quicksand Bold"/>
                <a:ea typeface="Quicksand Bold"/>
                <a:cs typeface="Quicksand Bold"/>
                <a:sym typeface="Quicksand Bold"/>
              </a:rPr>
              <a:t>Maturity Phase</a:t>
            </a:r>
          </a:p>
          <a:p>
            <a:pPr algn="l">
              <a:lnSpc>
                <a:spcPts val="2495"/>
              </a:lnSpc>
            </a:pPr>
            <a:r>
              <a:rPr lang="en-US" sz="1782">
                <a:solidFill>
                  <a:srgbClr val="0F4662"/>
                </a:solidFill>
                <a:latin typeface="Quicksand"/>
                <a:ea typeface="Quicksand"/>
                <a:cs typeface="Quicksand"/>
                <a:sym typeface="Quicksand"/>
              </a:rPr>
              <a:t>"Women's Street Footwear" maintained steady sales of 30,000-35,000 units per quarter in 2021, suggesting a mature product.</a:t>
            </a:r>
          </a:p>
          <a:p>
            <a:pPr algn="l">
              <a:lnSpc>
                <a:spcPts val="2495"/>
              </a:lnSpc>
            </a:pPr>
            <a:endParaRPr lang="en-US" sz="1782">
              <a:solidFill>
                <a:srgbClr val="0F4662"/>
              </a:solidFill>
              <a:latin typeface="Quicksand"/>
              <a:ea typeface="Quicksand"/>
              <a:cs typeface="Quicksand"/>
              <a:sym typeface="Quicksand"/>
            </a:endParaRPr>
          </a:p>
        </p:txBody>
      </p:sp>
      <p:sp>
        <p:nvSpPr>
          <p:cNvPr id="11" name="TextBox 11"/>
          <p:cNvSpPr txBox="1"/>
          <p:nvPr/>
        </p:nvSpPr>
        <p:spPr>
          <a:xfrm>
            <a:off x="10866241" y="5572234"/>
            <a:ext cx="1134140" cy="813453"/>
          </a:xfrm>
          <a:prstGeom prst="rect">
            <a:avLst/>
          </a:prstGeom>
        </p:spPr>
        <p:txBody>
          <a:bodyPr lIns="0" tIns="0" rIns="0" bIns="0" rtlCol="0" anchor="t">
            <a:spAutoFit/>
          </a:bodyPr>
          <a:lstStyle/>
          <a:p>
            <a:pPr marL="0" lvl="0" indent="0" algn="ctr">
              <a:lnSpc>
                <a:spcPts val="6614"/>
              </a:lnSpc>
              <a:spcBef>
                <a:spcPct val="0"/>
              </a:spcBef>
            </a:pPr>
            <a:r>
              <a:rPr lang="en-US" sz="4724">
                <a:solidFill>
                  <a:srgbClr val="F8F8F8"/>
                </a:solidFill>
                <a:latin typeface="Quicksand"/>
                <a:ea typeface="Quicksand"/>
                <a:cs typeface="Quicksand"/>
                <a:sym typeface="Quicksand"/>
              </a:rPr>
              <a:t>03</a:t>
            </a:r>
          </a:p>
        </p:txBody>
      </p:sp>
      <p:sp>
        <p:nvSpPr>
          <p:cNvPr id="12" name="Freeform 12"/>
          <p:cNvSpPr/>
          <p:nvPr/>
        </p:nvSpPr>
        <p:spPr>
          <a:xfrm>
            <a:off x="10762354" y="7094753"/>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p:cNvSpPr txBox="1"/>
          <p:nvPr/>
        </p:nvSpPr>
        <p:spPr>
          <a:xfrm>
            <a:off x="12306700" y="7171483"/>
            <a:ext cx="5768345" cy="1554928"/>
          </a:xfrm>
          <a:prstGeom prst="rect">
            <a:avLst/>
          </a:prstGeom>
        </p:spPr>
        <p:txBody>
          <a:bodyPr lIns="0" tIns="0" rIns="0" bIns="0" rtlCol="0" anchor="t">
            <a:spAutoFit/>
          </a:bodyPr>
          <a:lstStyle/>
          <a:p>
            <a:pPr algn="l">
              <a:lnSpc>
                <a:spcPts val="2495"/>
              </a:lnSpc>
            </a:pPr>
            <a:r>
              <a:rPr lang="en-US" sz="1782" b="1">
                <a:solidFill>
                  <a:srgbClr val="0F4662"/>
                </a:solidFill>
                <a:latin typeface="Quicksand Bold"/>
                <a:ea typeface="Quicksand Bold"/>
                <a:cs typeface="Quicksand Bold"/>
                <a:sym typeface="Quicksand Bold"/>
              </a:rPr>
              <a:t>Decline Phase</a:t>
            </a:r>
          </a:p>
          <a:p>
            <a:pPr algn="l">
              <a:lnSpc>
                <a:spcPts val="2495"/>
              </a:lnSpc>
            </a:pPr>
            <a:r>
              <a:rPr lang="en-US" sz="1782">
                <a:solidFill>
                  <a:srgbClr val="0F4662"/>
                </a:solidFill>
                <a:latin typeface="Quicksand"/>
                <a:ea typeface="Quicksand"/>
                <a:cs typeface="Quicksand"/>
                <a:sym typeface="Quicksand"/>
              </a:rPr>
              <a:t>"Men's Street Footwear" showed a 50% drop in units sold from Q4 2020 to Q4 2021, alongside shrinking margins (from 50% to 30%). </a:t>
            </a:r>
          </a:p>
          <a:p>
            <a:pPr algn="l">
              <a:lnSpc>
                <a:spcPts val="2495"/>
              </a:lnSpc>
            </a:pPr>
            <a:endParaRPr lang="en-US" sz="1782">
              <a:solidFill>
                <a:srgbClr val="0F4662"/>
              </a:solidFill>
              <a:latin typeface="Quicksand"/>
              <a:ea typeface="Quicksand"/>
              <a:cs typeface="Quicksand"/>
              <a:sym typeface="Quicksand"/>
            </a:endParaRPr>
          </a:p>
        </p:txBody>
      </p:sp>
      <p:sp>
        <p:nvSpPr>
          <p:cNvPr id="14" name="TextBox 14"/>
          <p:cNvSpPr txBox="1"/>
          <p:nvPr/>
        </p:nvSpPr>
        <p:spPr>
          <a:xfrm>
            <a:off x="10907412" y="7348915"/>
            <a:ext cx="1134140" cy="813453"/>
          </a:xfrm>
          <a:prstGeom prst="rect">
            <a:avLst/>
          </a:prstGeom>
        </p:spPr>
        <p:txBody>
          <a:bodyPr lIns="0" tIns="0" rIns="0" bIns="0" rtlCol="0" anchor="t">
            <a:spAutoFit/>
          </a:bodyPr>
          <a:lstStyle/>
          <a:p>
            <a:pPr marL="0" lvl="0" indent="0" algn="ctr">
              <a:lnSpc>
                <a:spcPts val="6614"/>
              </a:lnSpc>
              <a:spcBef>
                <a:spcPct val="0"/>
              </a:spcBef>
            </a:pPr>
            <a:r>
              <a:rPr lang="en-US" sz="4724">
                <a:solidFill>
                  <a:srgbClr val="F8F8F8"/>
                </a:solidFill>
                <a:latin typeface="Quicksand"/>
                <a:ea typeface="Quicksand"/>
                <a:cs typeface="Quicksand"/>
                <a:sym typeface="Quicksand"/>
              </a:rPr>
              <a:t>04</a:t>
            </a:r>
          </a:p>
        </p:txBody>
      </p:sp>
      <p:sp>
        <p:nvSpPr>
          <p:cNvPr id="15" name="Freeform 15"/>
          <p:cNvSpPr/>
          <p:nvPr/>
        </p:nvSpPr>
        <p:spPr>
          <a:xfrm>
            <a:off x="287164" y="296648"/>
            <a:ext cx="9411362" cy="4846852"/>
          </a:xfrm>
          <a:custGeom>
            <a:avLst/>
            <a:gdLst/>
            <a:ahLst/>
            <a:cxnLst/>
            <a:rect l="l" t="t" r="r" b="b"/>
            <a:pathLst>
              <a:path w="9411362" h="4846852">
                <a:moveTo>
                  <a:pt x="0" y="0"/>
                </a:moveTo>
                <a:lnTo>
                  <a:pt x="9411362" y="0"/>
                </a:lnTo>
                <a:lnTo>
                  <a:pt x="9411362" y="4846852"/>
                </a:lnTo>
                <a:lnTo>
                  <a:pt x="0" y="4846852"/>
                </a:lnTo>
                <a:lnTo>
                  <a:pt x="0" y="0"/>
                </a:lnTo>
                <a:close/>
              </a:path>
            </a:pathLst>
          </a:custGeom>
          <a:blipFill>
            <a:blip r:embed="rId4"/>
            <a:stretch>
              <a:fillRect/>
            </a:stretch>
          </a:blipFill>
        </p:spPr>
        <p:txBody>
          <a:bodyPr/>
          <a:lstStyle/>
          <a:p>
            <a:endParaRPr lang="en-US"/>
          </a:p>
        </p:txBody>
      </p:sp>
      <p:sp>
        <p:nvSpPr>
          <p:cNvPr id="16" name="Freeform 16"/>
          <p:cNvSpPr/>
          <p:nvPr/>
        </p:nvSpPr>
        <p:spPr>
          <a:xfrm>
            <a:off x="287164" y="5318072"/>
            <a:ext cx="9411362" cy="4932367"/>
          </a:xfrm>
          <a:custGeom>
            <a:avLst/>
            <a:gdLst/>
            <a:ahLst/>
            <a:cxnLst/>
            <a:rect l="l" t="t" r="r" b="b"/>
            <a:pathLst>
              <a:path w="9411362" h="4932367">
                <a:moveTo>
                  <a:pt x="0" y="0"/>
                </a:moveTo>
                <a:lnTo>
                  <a:pt x="9411362" y="0"/>
                </a:lnTo>
                <a:lnTo>
                  <a:pt x="9411362" y="4932367"/>
                </a:lnTo>
                <a:lnTo>
                  <a:pt x="0" y="4932367"/>
                </a:lnTo>
                <a:lnTo>
                  <a:pt x="0" y="0"/>
                </a:lnTo>
                <a:close/>
              </a:path>
            </a:pathLst>
          </a:custGeom>
          <a:blipFill>
            <a:blip r:embed="rId5"/>
            <a:stretch>
              <a:fillRect r="-1272"/>
            </a:stretch>
          </a:blipFill>
        </p:spPr>
        <p:txBody>
          <a:bodyPr/>
          <a:lstStyle/>
          <a:p>
            <a:endParaRPr lang="en-US"/>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569623" y="5983463"/>
            <a:ext cx="8851983" cy="2069400"/>
          </a:xfrm>
          <a:custGeom>
            <a:avLst/>
            <a:gdLst/>
            <a:ahLst/>
            <a:cxnLst/>
            <a:rect l="l" t="t" r="r" b="b"/>
            <a:pathLst>
              <a:path w="8851983" h="2069400">
                <a:moveTo>
                  <a:pt x="0" y="0"/>
                </a:moveTo>
                <a:lnTo>
                  <a:pt x="8851983" y="0"/>
                </a:lnTo>
                <a:lnTo>
                  <a:pt x="8851983" y="2069400"/>
                </a:lnTo>
                <a:lnTo>
                  <a:pt x="0" y="2069400"/>
                </a:lnTo>
                <a:lnTo>
                  <a:pt x="0" y="0"/>
                </a:lnTo>
                <a:close/>
              </a:path>
            </a:pathLst>
          </a:custGeom>
          <a:blipFill>
            <a:blip r:embed="rId2"/>
            <a:stretch>
              <a:fillRect l="-164" r="-9604" b="-43965"/>
            </a:stretch>
          </a:blipFill>
        </p:spPr>
        <p:txBody>
          <a:bodyPr/>
          <a:lstStyle/>
          <a:p>
            <a:endParaRPr lang="en-US"/>
          </a:p>
        </p:txBody>
      </p:sp>
      <p:sp>
        <p:nvSpPr>
          <p:cNvPr id="3" name="TextBox 3"/>
          <p:cNvSpPr txBox="1"/>
          <p:nvPr/>
        </p:nvSpPr>
        <p:spPr>
          <a:xfrm>
            <a:off x="3941862" y="199390"/>
            <a:ext cx="10404277" cy="829310"/>
          </a:xfrm>
          <a:prstGeom prst="rect">
            <a:avLst/>
          </a:prstGeom>
        </p:spPr>
        <p:txBody>
          <a:bodyPr lIns="0" tIns="0" rIns="0" bIns="0" rtlCol="0" anchor="t">
            <a:spAutoFit/>
          </a:bodyPr>
          <a:lstStyle/>
          <a:p>
            <a:pPr algn="ctr">
              <a:lnSpc>
                <a:spcPts val="6790"/>
              </a:lnSpc>
            </a:pPr>
            <a:r>
              <a:rPr lang="en-US" sz="4850" b="1">
                <a:solidFill>
                  <a:srgbClr val="0F4662"/>
                </a:solidFill>
                <a:latin typeface="Cormorant Garamond Bold"/>
                <a:ea typeface="Cormorant Garamond Bold"/>
                <a:cs typeface="Cormorant Garamond Bold"/>
                <a:sym typeface="Cormorant Garamond Bold"/>
              </a:rPr>
              <a:t>Seasonal Sales Pattern Analysis Over Time</a:t>
            </a:r>
          </a:p>
        </p:txBody>
      </p:sp>
      <p:sp>
        <p:nvSpPr>
          <p:cNvPr id="4" name="TextBox 4"/>
          <p:cNvSpPr txBox="1"/>
          <p:nvPr/>
        </p:nvSpPr>
        <p:spPr>
          <a:xfrm>
            <a:off x="9421606" y="1220008"/>
            <a:ext cx="8602023" cy="7789834"/>
          </a:xfrm>
          <a:prstGeom prst="rect">
            <a:avLst/>
          </a:prstGeom>
        </p:spPr>
        <p:txBody>
          <a:bodyPr lIns="0" tIns="0" rIns="0" bIns="0" rtlCol="0" anchor="t">
            <a:spAutoFit/>
          </a:bodyPr>
          <a:lstStyle/>
          <a:p>
            <a:pPr marL="533883" lvl="1" indent="-266942" algn="just">
              <a:lnSpc>
                <a:spcPts val="3461"/>
              </a:lnSpc>
              <a:buFont typeface="Arial"/>
              <a:buChar char="•"/>
            </a:pPr>
            <a:r>
              <a:rPr lang="en-US" sz="2472">
                <a:solidFill>
                  <a:srgbClr val="0F4662"/>
                </a:solidFill>
                <a:latin typeface="Alice"/>
                <a:ea typeface="Alice"/>
                <a:cs typeface="Alice"/>
                <a:sym typeface="Alice"/>
              </a:rPr>
              <a:t>Seasonal patterns are recurring changes in sales or demand based on specific times of the year, such as holidays or seasonal events.</a:t>
            </a:r>
          </a:p>
          <a:p>
            <a:pPr marL="533883" lvl="1" indent="-266942" algn="just">
              <a:lnSpc>
                <a:spcPts val="3461"/>
              </a:lnSpc>
              <a:buFont typeface="Arial"/>
              <a:buChar char="•"/>
            </a:pPr>
            <a:r>
              <a:rPr lang="en-US" sz="2472">
                <a:solidFill>
                  <a:srgbClr val="0F4662"/>
                </a:solidFill>
                <a:latin typeface="Alice"/>
                <a:ea typeface="Alice"/>
                <a:cs typeface="Alice"/>
                <a:sym typeface="Alice"/>
              </a:rPr>
              <a:t>Apparel experiences clear seasonal peaks, particularly during the holiday season, when consumers often shop for better deals from outlets and online. </a:t>
            </a:r>
          </a:p>
          <a:p>
            <a:pPr marL="533883" lvl="1" indent="-266942" algn="just">
              <a:lnSpc>
                <a:spcPts val="3461"/>
              </a:lnSpc>
              <a:buFont typeface="Arial"/>
              <a:buChar char="•"/>
            </a:pPr>
            <a:r>
              <a:rPr lang="en-US" sz="2472">
                <a:solidFill>
                  <a:srgbClr val="0F4662"/>
                </a:solidFill>
                <a:latin typeface="Alice"/>
                <a:ea typeface="Alice"/>
                <a:cs typeface="Alice"/>
                <a:sym typeface="Alice"/>
              </a:rPr>
              <a:t>Athletic Footwear sees a rise in Q1, linked to New Year fitness resolutions. Street Footwear maintains consistent sales year-round, showing less seasonality and stable demand.</a:t>
            </a:r>
          </a:p>
          <a:p>
            <a:pPr marL="533883" lvl="1" indent="-266942" algn="just">
              <a:lnSpc>
                <a:spcPts val="3461"/>
              </a:lnSpc>
              <a:buFont typeface="Arial"/>
              <a:buChar char="•"/>
            </a:pPr>
            <a:r>
              <a:rPr lang="en-US" sz="2472">
                <a:solidFill>
                  <a:srgbClr val="0F4662"/>
                </a:solidFill>
                <a:latin typeface="Alice"/>
                <a:ea typeface="Alice"/>
                <a:cs typeface="Alice"/>
                <a:sym typeface="Alice"/>
              </a:rPr>
              <a:t>Sales for Street Footwear, Apparel, and Athletic Footwear from 2020 to 2021 show varying patterns, reflecting the recovery phase post-pandemic. Street Footwear maintains steady sales, Apparel experiences seasonal peaks, and Athletic Footwear sees significant growth. </a:t>
            </a:r>
          </a:p>
          <a:p>
            <a:pPr marL="533883" lvl="1" indent="-266942" algn="just">
              <a:lnSpc>
                <a:spcPts val="3461"/>
              </a:lnSpc>
              <a:buFont typeface="Arial"/>
              <a:buChar char="•"/>
            </a:pPr>
            <a:r>
              <a:rPr lang="en-US" sz="2472">
                <a:solidFill>
                  <a:srgbClr val="0F4662"/>
                </a:solidFill>
                <a:latin typeface="Alice"/>
                <a:ea typeface="Alice"/>
                <a:cs typeface="Alice"/>
                <a:sym typeface="Alice"/>
              </a:rPr>
              <a:t>These trends highlight how each category responds to demand shifts, seasonal factors, and evolving consumer behavior during the recovery phase.</a:t>
            </a:r>
          </a:p>
        </p:txBody>
      </p:sp>
      <p:sp>
        <p:nvSpPr>
          <p:cNvPr id="5" name="Freeform 5"/>
          <p:cNvSpPr/>
          <p:nvPr/>
        </p:nvSpPr>
        <p:spPr>
          <a:xfrm>
            <a:off x="569623" y="1532650"/>
            <a:ext cx="8851983" cy="3610850"/>
          </a:xfrm>
          <a:custGeom>
            <a:avLst/>
            <a:gdLst/>
            <a:ahLst/>
            <a:cxnLst/>
            <a:rect l="l" t="t" r="r" b="b"/>
            <a:pathLst>
              <a:path w="8851983" h="3610850">
                <a:moveTo>
                  <a:pt x="0" y="0"/>
                </a:moveTo>
                <a:lnTo>
                  <a:pt x="8851983" y="0"/>
                </a:lnTo>
                <a:lnTo>
                  <a:pt x="8851983" y="3610850"/>
                </a:lnTo>
                <a:lnTo>
                  <a:pt x="0" y="3610850"/>
                </a:lnTo>
                <a:lnTo>
                  <a:pt x="0" y="0"/>
                </a:lnTo>
                <a:close/>
              </a:path>
            </a:pathLst>
          </a:custGeom>
          <a:blipFill>
            <a:blip r:embed="rId3"/>
            <a:stretch>
              <a:fillRect t="-1383" b="-5320"/>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973</Words>
  <Application>Microsoft Macintosh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Cormorant Garamond Bold Italics</vt:lpstr>
      <vt:lpstr>Calibri</vt:lpstr>
      <vt:lpstr>Quicksand Bold</vt:lpstr>
      <vt:lpstr>Cormorant Garamond Bold</vt:lpstr>
      <vt:lpstr>Arial</vt:lpstr>
      <vt:lpstr>Quicksand</vt:lpstr>
      <vt:lpstr>Alice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Slam Deck</dc:title>
  <cp:lastModifiedBy>hrithik ahuja</cp:lastModifiedBy>
  <cp:revision>2</cp:revision>
  <dcterms:created xsi:type="dcterms:W3CDTF">2006-08-16T00:00:00Z</dcterms:created>
  <dcterms:modified xsi:type="dcterms:W3CDTF">2025-11-06T02:13:57Z</dcterms:modified>
  <dc:identifier>DAGYw5MdFK8</dc:identifier>
</cp:coreProperties>
</file>